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RQND Pro" charset="1" panose="00000500000000000000"/>
      <p:regular r:id="rId20"/>
    </p:embeddedFont>
    <p:embeddedFont>
      <p:font typeface="Space Mono" charset="1" panose="02000509040000020004"/>
      <p:regular r:id="rId21"/>
    </p:embeddedFont>
    <p:embeddedFont>
      <p:font typeface="RQND Pro Medium" charset="1" panose="00000500000000000000"/>
      <p:regular r:id="rId22"/>
    </p:embeddedFont>
    <p:embeddedFont>
      <p:font typeface="Poppins" charset="1" panose="00000500000000000000"/>
      <p:regular r:id="rId23"/>
    </p:embeddedFont>
    <p:embeddedFont>
      <p:font typeface="Open Sans Bold" charset="1" panose="020B0806030504020204"/>
      <p:regular r:id="rId24"/>
    </p:embeddedFont>
    <p:embeddedFont>
      <p:font typeface="Poppins Bold" charset="1" panose="00000800000000000000"/>
      <p:regular r:id="rId25"/>
    </p:embeddedFont>
    <p:embeddedFont>
      <p:font typeface="Arial Unicode Bold" charset="1" panose="020B0704020202020204"/>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519367" y="-352343"/>
            <a:ext cx="10991686" cy="10991686"/>
          </a:xfrm>
          <a:custGeom>
            <a:avLst/>
            <a:gdLst/>
            <a:ahLst/>
            <a:cxnLst/>
            <a:rect r="r" b="b" t="t" l="l"/>
            <a:pathLst>
              <a:path h="10991686" w="10991686">
                <a:moveTo>
                  <a:pt x="0" y="0"/>
                </a:moveTo>
                <a:lnTo>
                  <a:pt x="10991686" y="0"/>
                </a:lnTo>
                <a:lnTo>
                  <a:pt x="10991686" y="10991686"/>
                </a:lnTo>
                <a:lnTo>
                  <a:pt x="0" y="10991686"/>
                </a:lnTo>
                <a:lnTo>
                  <a:pt x="0" y="0"/>
                </a:lnTo>
                <a:close/>
              </a:path>
            </a:pathLst>
          </a:custGeom>
          <a:blipFill>
            <a:blip r:embed="rId3">
              <a:alphaModFix amt="49000"/>
            </a:blip>
            <a:stretch>
              <a:fillRect l="0" t="0" r="0" b="0"/>
            </a:stretch>
          </a:blipFill>
        </p:spPr>
      </p:sp>
      <p:sp>
        <p:nvSpPr>
          <p:cNvPr name="Freeform 4" id="4"/>
          <p:cNvSpPr/>
          <p:nvPr/>
        </p:nvSpPr>
        <p:spPr>
          <a:xfrm flipH="false" flipV="false" rot="0">
            <a:off x="2012386" y="3447475"/>
            <a:ext cx="2797197" cy="2746339"/>
          </a:xfrm>
          <a:custGeom>
            <a:avLst/>
            <a:gdLst/>
            <a:ahLst/>
            <a:cxnLst/>
            <a:rect r="r" b="b" t="t" l="l"/>
            <a:pathLst>
              <a:path h="2746339" w="2797197">
                <a:moveTo>
                  <a:pt x="0" y="0"/>
                </a:moveTo>
                <a:lnTo>
                  <a:pt x="2797197" y="0"/>
                </a:lnTo>
                <a:lnTo>
                  <a:pt x="2797197" y="2746339"/>
                </a:lnTo>
                <a:lnTo>
                  <a:pt x="0" y="2746339"/>
                </a:lnTo>
                <a:lnTo>
                  <a:pt x="0" y="0"/>
                </a:lnTo>
                <a:close/>
              </a:path>
            </a:pathLst>
          </a:custGeom>
          <a:blipFill>
            <a:blip r:embed="rId4">
              <a:alphaModFix amt="26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276476" y="3192692"/>
            <a:ext cx="13735049" cy="3001121"/>
          </a:xfrm>
          <a:prstGeom prst="rect">
            <a:avLst/>
          </a:prstGeom>
        </p:spPr>
        <p:txBody>
          <a:bodyPr anchor="t" rtlCol="false" tIns="0" lIns="0" bIns="0" rIns="0">
            <a:spAutoFit/>
          </a:bodyPr>
          <a:lstStyle/>
          <a:p>
            <a:pPr algn="ctr">
              <a:lnSpc>
                <a:spcPts val="24545"/>
              </a:lnSpc>
              <a:spcBef>
                <a:spcPct val="0"/>
              </a:spcBef>
            </a:pPr>
            <a:r>
              <a:rPr lang="en-US" sz="17532">
                <a:solidFill>
                  <a:srgbClr val="FFFFFF"/>
                </a:solidFill>
                <a:latin typeface="RQND Pro"/>
                <a:ea typeface="RQND Pro"/>
                <a:cs typeface="RQND Pro"/>
                <a:sym typeface="RQND Pro"/>
              </a:rPr>
              <a:t>git &amp; github</a:t>
            </a:r>
          </a:p>
        </p:txBody>
      </p:sp>
      <p:sp>
        <p:nvSpPr>
          <p:cNvPr name="TextBox 6" id="6"/>
          <p:cNvSpPr txBox="true"/>
          <p:nvPr/>
        </p:nvSpPr>
        <p:spPr>
          <a:xfrm rot="0">
            <a:off x="5564740" y="6146189"/>
            <a:ext cx="7524055" cy="373327"/>
          </a:xfrm>
          <a:prstGeom prst="rect">
            <a:avLst/>
          </a:prstGeom>
        </p:spPr>
        <p:txBody>
          <a:bodyPr anchor="t" rtlCol="false" tIns="0" lIns="0" bIns="0" rIns="0">
            <a:spAutoFit/>
          </a:bodyPr>
          <a:lstStyle/>
          <a:p>
            <a:pPr algn="ctr">
              <a:lnSpc>
                <a:spcPts val="3047"/>
              </a:lnSpc>
              <a:spcBef>
                <a:spcPct val="0"/>
              </a:spcBef>
            </a:pPr>
            <a:r>
              <a:rPr lang="en-US" sz="2177" spc="1741">
                <a:solidFill>
                  <a:srgbClr val="FFFFFF"/>
                </a:solidFill>
                <a:latin typeface="Space Mono"/>
                <a:ea typeface="Space Mono"/>
                <a:cs typeface="Space Mono"/>
                <a:sym typeface="Space Mono"/>
              </a:rPr>
              <a:t>BY KELOMPOK II</a:t>
            </a:r>
          </a:p>
        </p:txBody>
      </p:sp>
      <p:sp>
        <p:nvSpPr>
          <p:cNvPr name="TextBox 7" id="7"/>
          <p:cNvSpPr txBox="true"/>
          <p:nvPr/>
        </p:nvSpPr>
        <p:spPr>
          <a:xfrm rot="0">
            <a:off x="5381972" y="3468917"/>
            <a:ext cx="7524055" cy="432383"/>
          </a:xfrm>
          <a:prstGeom prst="rect">
            <a:avLst/>
          </a:prstGeom>
        </p:spPr>
        <p:txBody>
          <a:bodyPr anchor="t" rtlCol="false" tIns="0" lIns="0" bIns="0" rIns="0">
            <a:spAutoFit/>
          </a:bodyPr>
          <a:lstStyle/>
          <a:p>
            <a:pPr algn="ctr">
              <a:lnSpc>
                <a:spcPts val="3467"/>
              </a:lnSpc>
              <a:spcBef>
                <a:spcPct val="0"/>
              </a:spcBef>
            </a:pPr>
            <a:r>
              <a:rPr lang="en-US" sz="2477" spc="899">
                <a:solidFill>
                  <a:srgbClr val="FFFFFF"/>
                </a:solidFill>
                <a:latin typeface="RQND Pro Medium"/>
                <a:ea typeface="RQND Pro Medium"/>
                <a:cs typeface="RQND Pro Medium"/>
                <a:sym typeface="RQND Pro Medium"/>
              </a:rPr>
              <a:t>PRESENTASI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TextBox 3" id="3"/>
          <p:cNvSpPr txBox="true"/>
          <p:nvPr/>
        </p:nvSpPr>
        <p:spPr>
          <a:xfrm rot="0">
            <a:off x="637105" y="8597732"/>
            <a:ext cx="1229733" cy="895978"/>
          </a:xfrm>
          <a:prstGeom prst="rect">
            <a:avLst/>
          </a:prstGeom>
        </p:spPr>
        <p:txBody>
          <a:bodyPr anchor="t" rtlCol="false" tIns="0" lIns="0" bIns="0" rIns="0">
            <a:spAutoFit/>
          </a:bodyPr>
          <a:lstStyle/>
          <a:p>
            <a:pPr algn="ctr">
              <a:lnSpc>
                <a:spcPts val="7279"/>
              </a:lnSpc>
              <a:spcBef>
                <a:spcPct val="0"/>
              </a:spcBef>
            </a:pPr>
            <a:r>
              <a:rPr lang="en-US" sz="5199">
                <a:solidFill>
                  <a:srgbClr val="FFFFFF"/>
                </a:solidFill>
                <a:latin typeface="RQND Pro"/>
                <a:ea typeface="RQND Pro"/>
                <a:cs typeface="RQND Pro"/>
                <a:sym typeface="RQND Pro"/>
              </a:rPr>
              <a:t>04</a:t>
            </a:r>
          </a:p>
        </p:txBody>
      </p:sp>
      <p:sp>
        <p:nvSpPr>
          <p:cNvPr name="Freeform 4" id="4"/>
          <p:cNvSpPr/>
          <p:nvPr/>
        </p:nvSpPr>
        <p:spPr>
          <a:xfrm flipH="false" flipV="false" rot="0">
            <a:off x="-369898" y="7885131"/>
            <a:ext cx="2797197" cy="2746339"/>
          </a:xfrm>
          <a:custGeom>
            <a:avLst/>
            <a:gdLst/>
            <a:ahLst/>
            <a:cxnLst/>
            <a:rect r="r" b="b" t="t" l="l"/>
            <a:pathLst>
              <a:path h="2746339" w="2797197">
                <a:moveTo>
                  <a:pt x="0" y="0"/>
                </a:moveTo>
                <a:lnTo>
                  <a:pt x="2797196" y="0"/>
                </a:lnTo>
                <a:lnTo>
                  <a:pt x="2797196" y="2746338"/>
                </a:lnTo>
                <a:lnTo>
                  <a:pt x="0" y="2746338"/>
                </a:lnTo>
                <a:lnTo>
                  <a:pt x="0" y="0"/>
                </a:lnTo>
                <a:close/>
              </a:path>
            </a:pathLst>
          </a:custGeom>
          <a:blipFill>
            <a:blip r:embed="rId3">
              <a:alphaModFix amt="26000"/>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637105" y="1130895"/>
            <a:ext cx="17013791" cy="1088201"/>
          </a:xfrm>
          <a:prstGeom prst="rect">
            <a:avLst/>
          </a:prstGeom>
        </p:spPr>
        <p:txBody>
          <a:bodyPr anchor="t" rtlCol="false" tIns="0" lIns="0" bIns="0" rIns="0">
            <a:spAutoFit/>
          </a:bodyPr>
          <a:lstStyle/>
          <a:p>
            <a:pPr algn="ctr">
              <a:lnSpc>
                <a:spcPts val="6843"/>
              </a:lnSpc>
            </a:pPr>
            <a:r>
              <a:rPr lang="en-US" sz="11405">
                <a:solidFill>
                  <a:srgbClr val="FFFFFF"/>
                </a:solidFill>
                <a:latin typeface="RQND Pro"/>
                <a:ea typeface="RQND Pro"/>
                <a:cs typeface="RQND Pro"/>
                <a:sym typeface="RQND Pro"/>
              </a:rPr>
              <a:t>MELIHAT DETAIL PERUBAHAN</a:t>
            </a:r>
          </a:p>
        </p:txBody>
      </p:sp>
      <p:sp>
        <p:nvSpPr>
          <p:cNvPr name="TextBox 6" id="6"/>
          <p:cNvSpPr txBox="true"/>
          <p:nvPr/>
        </p:nvSpPr>
        <p:spPr>
          <a:xfrm rot="0">
            <a:off x="832902" y="4288581"/>
            <a:ext cx="16622195" cy="2381515"/>
          </a:xfrm>
          <a:prstGeom prst="rect">
            <a:avLst/>
          </a:prstGeom>
        </p:spPr>
        <p:txBody>
          <a:bodyPr anchor="t" rtlCol="false" tIns="0" lIns="0" bIns="0" rIns="0">
            <a:spAutoFit/>
          </a:bodyPr>
          <a:lstStyle/>
          <a:p>
            <a:pPr algn="l">
              <a:lnSpc>
                <a:spcPts val="4715"/>
              </a:lnSpc>
            </a:pPr>
            <a:r>
              <a:rPr lang="en-US" sz="3368">
                <a:solidFill>
                  <a:srgbClr val="FFFFFF"/>
                </a:solidFill>
                <a:latin typeface="Poppins"/>
                <a:ea typeface="Poppins"/>
                <a:cs typeface="Poppins"/>
                <a:sym typeface="Poppins"/>
              </a:rPr>
              <a:t>Fungsinya untuk Membatalkan commit terakhir, Perubahan file tetap disimpan di staging area DanBerguna jika ingin memperbaiki pesan commit atau menggabungkan commit</a:t>
            </a:r>
          </a:p>
          <a:p>
            <a:pPr algn="l">
              <a:lnSpc>
                <a:spcPts val="4715"/>
              </a:lnSpc>
              <a:spcBef>
                <a:spcPct val="0"/>
              </a:spcBef>
            </a:pPr>
          </a:p>
        </p:txBody>
      </p:sp>
      <p:sp>
        <p:nvSpPr>
          <p:cNvPr name="TextBox 7" id="7"/>
          <p:cNvSpPr txBox="true"/>
          <p:nvPr/>
        </p:nvSpPr>
        <p:spPr>
          <a:xfrm rot="0">
            <a:off x="6093068" y="2916161"/>
            <a:ext cx="6191413" cy="1044799"/>
          </a:xfrm>
          <a:prstGeom prst="rect">
            <a:avLst/>
          </a:prstGeom>
        </p:spPr>
        <p:txBody>
          <a:bodyPr anchor="t" rtlCol="false" tIns="0" lIns="0" bIns="0" rIns="0">
            <a:spAutoFit/>
          </a:bodyPr>
          <a:lstStyle/>
          <a:p>
            <a:pPr algn="ctr">
              <a:lnSpc>
                <a:spcPts val="8565"/>
              </a:lnSpc>
            </a:pPr>
            <a:r>
              <a:rPr lang="en-US" sz="6117" b="true">
                <a:solidFill>
                  <a:srgbClr val="FFFFFF"/>
                </a:solidFill>
                <a:latin typeface="Open Sans Bold"/>
                <a:ea typeface="Open Sans Bold"/>
                <a:cs typeface="Open Sans Bold"/>
                <a:sym typeface="Open Sans Bold"/>
              </a:rPr>
              <a:t>Git reset --soft</a:t>
            </a:r>
          </a:p>
        </p:txBody>
      </p:sp>
      <p:sp>
        <p:nvSpPr>
          <p:cNvPr name="TextBox 8" id="8"/>
          <p:cNvSpPr txBox="true"/>
          <p:nvPr/>
        </p:nvSpPr>
        <p:spPr>
          <a:xfrm rot="0">
            <a:off x="3006930" y="6536746"/>
            <a:ext cx="2544132" cy="812415"/>
          </a:xfrm>
          <a:prstGeom prst="rect">
            <a:avLst/>
          </a:prstGeom>
        </p:spPr>
        <p:txBody>
          <a:bodyPr anchor="t" rtlCol="false" tIns="0" lIns="0" bIns="0" rIns="0">
            <a:spAutoFit/>
          </a:bodyPr>
          <a:lstStyle/>
          <a:p>
            <a:pPr algn="l">
              <a:lnSpc>
                <a:spcPts val="6340"/>
              </a:lnSpc>
              <a:spcBef>
                <a:spcPct val="0"/>
              </a:spcBef>
            </a:pPr>
            <a:r>
              <a:rPr lang="en-US" sz="4528" b="true">
                <a:solidFill>
                  <a:srgbClr val="FFFFFF"/>
                </a:solidFill>
                <a:latin typeface="Poppins Bold"/>
                <a:ea typeface="Poppins Bold"/>
                <a:cs typeface="Poppins Bold"/>
                <a:sym typeface="Poppins Bold"/>
              </a:rPr>
              <a:t>contoh :</a:t>
            </a:r>
          </a:p>
        </p:txBody>
      </p:sp>
      <p:sp>
        <p:nvSpPr>
          <p:cNvPr name="TextBox 9" id="9"/>
          <p:cNvSpPr txBox="true"/>
          <p:nvPr/>
        </p:nvSpPr>
        <p:spPr>
          <a:xfrm rot="0">
            <a:off x="5923708" y="7281344"/>
            <a:ext cx="6530131" cy="609798"/>
          </a:xfrm>
          <a:prstGeom prst="rect">
            <a:avLst/>
          </a:prstGeom>
        </p:spPr>
        <p:txBody>
          <a:bodyPr anchor="t" rtlCol="false" tIns="0" lIns="0" bIns="0" rIns="0">
            <a:spAutoFit/>
          </a:bodyPr>
          <a:lstStyle/>
          <a:p>
            <a:pPr algn="l">
              <a:lnSpc>
                <a:spcPts val="4715"/>
              </a:lnSpc>
              <a:spcBef>
                <a:spcPct val="0"/>
              </a:spcBef>
            </a:pPr>
            <a:r>
              <a:rPr lang="en-US" sz="3368">
                <a:solidFill>
                  <a:srgbClr val="FFFFFF"/>
                </a:solidFill>
                <a:latin typeface="Poppins"/>
                <a:ea typeface="Poppins"/>
                <a:cs typeface="Poppins"/>
                <a:sym typeface="Poppins"/>
              </a:rPr>
              <a:t>git reset --soft &lt;commit_id&gt;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TextBox 3" id="3"/>
          <p:cNvSpPr txBox="true"/>
          <p:nvPr/>
        </p:nvSpPr>
        <p:spPr>
          <a:xfrm rot="0">
            <a:off x="637105" y="8597732"/>
            <a:ext cx="1229733" cy="895978"/>
          </a:xfrm>
          <a:prstGeom prst="rect">
            <a:avLst/>
          </a:prstGeom>
        </p:spPr>
        <p:txBody>
          <a:bodyPr anchor="t" rtlCol="false" tIns="0" lIns="0" bIns="0" rIns="0">
            <a:spAutoFit/>
          </a:bodyPr>
          <a:lstStyle/>
          <a:p>
            <a:pPr algn="ctr">
              <a:lnSpc>
                <a:spcPts val="7279"/>
              </a:lnSpc>
              <a:spcBef>
                <a:spcPct val="0"/>
              </a:spcBef>
            </a:pPr>
            <a:r>
              <a:rPr lang="en-US" sz="5199">
                <a:solidFill>
                  <a:srgbClr val="FFFFFF"/>
                </a:solidFill>
                <a:latin typeface="RQND Pro"/>
                <a:ea typeface="RQND Pro"/>
                <a:cs typeface="RQND Pro"/>
                <a:sym typeface="RQND Pro"/>
              </a:rPr>
              <a:t>04</a:t>
            </a:r>
          </a:p>
        </p:txBody>
      </p:sp>
      <p:sp>
        <p:nvSpPr>
          <p:cNvPr name="Freeform 4" id="4"/>
          <p:cNvSpPr/>
          <p:nvPr/>
        </p:nvSpPr>
        <p:spPr>
          <a:xfrm flipH="false" flipV="false" rot="0">
            <a:off x="-369898" y="7885131"/>
            <a:ext cx="2797197" cy="2746339"/>
          </a:xfrm>
          <a:custGeom>
            <a:avLst/>
            <a:gdLst/>
            <a:ahLst/>
            <a:cxnLst/>
            <a:rect r="r" b="b" t="t" l="l"/>
            <a:pathLst>
              <a:path h="2746339" w="2797197">
                <a:moveTo>
                  <a:pt x="0" y="0"/>
                </a:moveTo>
                <a:lnTo>
                  <a:pt x="2797196" y="0"/>
                </a:lnTo>
                <a:lnTo>
                  <a:pt x="2797196" y="2746338"/>
                </a:lnTo>
                <a:lnTo>
                  <a:pt x="0" y="2746338"/>
                </a:lnTo>
                <a:lnTo>
                  <a:pt x="0" y="0"/>
                </a:lnTo>
                <a:close/>
              </a:path>
            </a:pathLst>
          </a:custGeom>
          <a:blipFill>
            <a:blip r:embed="rId3">
              <a:alphaModFix amt="26000"/>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637105" y="1130895"/>
            <a:ext cx="17013791" cy="1088201"/>
          </a:xfrm>
          <a:prstGeom prst="rect">
            <a:avLst/>
          </a:prstGeom>
        </p:spPr>
        <p:txBody>
          <a:bodyPr anchor="t" rtlCol="false" tIns="0" lIns="0" bIns="0" rIns="0">
            <a:spAutoFit/>
          </a:bodyPr>
          <a:lstStyle/>
          <a:p>
            <a:pPr algn="ctr">
              <a:lnSpc>
                <a:spcPts val="6843"/>
              </a:lnSpc>
            </a:pPr>
            <a:r>
              <a:rPr lang="en-US" sz="11405">
                <a:solidFill>
                  <a:srgbClr val="FFFFFF"/>
                </a:solidFill>
                <a:latin typeface="RQND Pro"/>
                <a:ea typeface="RQND Pro"/>
                <a:cs typeface="RQND Pro"/>
                <a:sym typeface="RQND Pro"/>
              </a:rPr>
              <a:t>MELIHAT DETAIL PERUBAHAN</a:t>
            </a:r>
          </a:p>
        </p:txBody>
      </p:sp>
      <p:sp>
        <p:nvSpPr>
          <p:cNvPr name="TextBox 6" id="6"/>
          <p:cNvSpPr txBox="true"/>
          <p:nvPr/>
        </p:nvSpPr>
        <p:spPr>
          <a:xfrm rot="0">
            <a:off x="1251971" y="3449066"/>
            <a:ext cx="16622195" cy="1790943"/>
          </a:xfrm>
          <a:prstGeom prst="rect">
            <a:avLst/>
          </a:prstGeom>
        </p:spPr>
        <p:txBody>
          <a:bodyPr anchor="t" rtlCol="false" tIns="0" lIns="0" bIns="0" rIns="0">
            <a:spAutoFit/>
          </a:bodyPr>
          <a:lstStyle/>
          <a:p>
            <a:pPr algn="l">
              <a:lnSpc>
                <a:spcPts val="4715"/>
              </a:lnSpc>
              <a:spcBef>
                <a:spcPct val="0"/>
              </a:spcBef>
            </a:pPr>
            <a:r>
              <a:rPr lang="en-US" sz="3368">
                <a:solidFill>
                  <a:srgbClr val="FFFFFF"/>
                </a:solidFill>
                <a:latin typeface="Poppins"/>
                <a:ea typeface="Poppins"/>
                <a:cs typeface="Poppins"/>
                <a:sym typeface="Poppins"/>
              </a:rPr>
              <a:t>Fungsinya untuk Membatalkan commit terakhir, Perubahan file dikembalikan ke working directory (belum di-stage) Dan Cocok untuk memperbaiki file sebelum di-add ulang</a:t>
            </a:r>
          </a:p>
        </p:txBody>
      </p:sp>
      <p:sp>
        <p:nvSpPr>
          <p:cNvPr name="TextBox 7" id="7"/>
          <p:cNvSpPr txBox="true"/>
          <p:nvPr/>
        </p:nvSpPr>
        <p:spPr>
          <a:xfrm rot="0">
            <a:off x="332312" y="2306919"/>
            <a:ext cx="10791197" cy="1044799"/>
          </a:xfrm>
          <a:prstGeom prst="rect">
            <a:avLst/>
          </a:prstGeom>
        </p:spPr>
        <p:txBody>
          <a:bodyPr anchor="t" rtlCol="false" tIns="0" lIns="0" bIns="0" rIns="0">
            <a:spAutoFit/>
          </a:bodyPr>
          <a:lstStyle/>
          <a:p>
            <a:pPr algn="ctr">
              <a:lnSpc>
                <a:spcPts val="8565"/>
              </a:lnSpc>
            </a:pPr>
            <a:r>
              <a:rPr lang="en-US" sz="6117" b="true">
                <a:solidFill>
                  <a:srgbClr val="FFFFFF"/>
                </a:solidFill>
                <a:latin typeface="Open Sans Bold"/>
                <a:ea typeface="Open Sans Bold"/>
                <a:cs typeface="Open Sans Bold"/>
                <a:sym typeface="Open Sans Bold"/>
              </a:rPr>
              <a:t>Git reset --mixed</a:t>
            </a:r>
          </a:p>
        </p:txBody>
      </p:sp>
      <p:sp>
        <p:nvSpPr>
          <p:cNvPr name="TextBox 8" id="8"/>
          <p:cNvSpPr txBox="true"/>
          <p:nvPr/>
        </p:nvSpPr>
        <p:spPr>
          <a:xfrm rot="0">
            <a:off x="2811132" y="5725381"/>
            <a:ext cx="2544132" cy="812415"/>
          </a:xfrm>
          <a:prstGeom prst="rect">
            <a:avLst/>
          </a:prstGeom>
        </p:spPr>
        <p:txBody>
          <a:bodyPr anchor="t" rtlCol="false" tIns="0" lIns="0" bIns="0" rIns="0">
            <a:spAutoFit/>
          </a:bodyPr>
          <a:lstStyle/>
          <a:p>
            <a:pPr algn="l">
              <a:lnSpc>
                <a:spcPts val="6340"/>
              </a:lnSpc>
              <a:spcBef>
                <a:spcPct val="0"/>
              </a:spcBef>
            </a:pPr>
            <a:r>
              <a:rPr lang="en-US" sz="4528" b="true">
                <a:solidFill>
                  <a:srgbClr val="FFFFFF"/>
                </a:solidFill>
                <a:latin typeface="Poppins Bold"/>
                <a:ea typeface="Poppins Bold"/>
                <a:cs typeface="Poppins Bold"/>
                <a:sym typeface="Poppins Bold"/>
              </a:rPr>
              <a:t>contoh :</a:t>
            </a:r>
          </a:p>
        </p:txBody>
      </p:sp>
      <p:sp>
        <p:nvSpPr>
          <p:cNvPr name="TextBox 9" id="9"/>
          <p:cNvSpPr txBox="true"/>
          <p:nvPr/>
        </p:nvSpPr>
        <p:spPr>
          <a:xfrm rot="0">
            <a:off x="5727911" y="6469979"/>
            <a:ext cx="9093195" cy="609798"/>
          </a:xfrm>
          <a:prstGeom prst="rect">
            <a:avLst/>
          </a:prstGeom>
        </p:spPr>
        <p:txBody>
          <a:bodyPr anchor="t" rtlCol="false" tIns="0" lIns="0" bIns="0" rIns="0">
            <a:spAutoFit/>
          </a:bodyPr>
          <a:lstStyle/>
          <a:p>
            <a:pPr algn="l">
              <a:lnSpc>
                <a:spcPts val="4715"/>
              </a:lnSpc>
              <a:spcBef>
                <a:spcPct val="0"/>
              </a:spcBef>
            </a:pPr>
            <a:r>
              <a:rPr lang="en-US" sz="3368">
                <a:solidFill>
                  <a:srgbClr val="FFFFFF"/>
                </a:solidFill>
                <a:latin typeface="Poppins"/>
                <a:ea typeface="Poppins"/>
                <a:cs typeface="Poppins"/>
                <a:sym typeface="Poppins"/>
              </a:rPr>
              <a:t>git reset --mixed &lt;commit_id&gt;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TextBox 3" id="3"/>
          <p:cNvSpPr txBox="true"/>
          <p:nvPr/>
        </p:nvSpPr>
        <p:spPr>
          <a:xfrm rot="0">
            <a:off x="637105" y="8597732"/>
            <a:ext cx="1229733" cy="895978"/>
          </a:xfrm>
          <a:prstGeom prst="rect">
            <a:avLst/>
          </a:prstGeom>
        </p:spPr>
        <p:txBody>
          <a:bodyPr anchor="t" rtlCol="false" tIns="0" lIns="0" bIns="0" rIns="0">
            <a:spAutoFit/>
          </a:bodyPr>
          <a:lstStyle/>
          <a:p>
            <a:pPr algn="ctr">
              <a:lnSpc>
                <a:spcPts val="7279"/>
              </a:lnSpc>
              <a:spcBef>
                <a:spcPct val="0"/>
              </a:spcBef>
            </a:pPr>
            <a:r>
              <a:rPr lang="en-US" sz="5199">
                <a:solidFill>
                  <a:srgbClr val="FFFFFF"/>
                </a:solidFill>
                <a:latin typeface="RQND Pro"/>
                <a:ea typeface="RQND Pro"/>
                <a:cs typeface="RQND Pro"/>
                <a:sym typeface="RQND Pro"/>
              </a:rPr>
              <a:t>04</a:t>
            </a:r>
          </a:p>
        </p:txBody>
      </p:sp>
      <p:sp>
        <p:nvSpPr>
          <p:cNvPr name="Freeform 4" id="4"/>
          <p:cNvSpPr/>
          <p:nvPr/>
        </p:nvSpPr>
        <p:spPr>
          <a:xfrm flipH="false" flipV="false" rot="0">
            <a:off x="-369898" y="7885131"/>
            <a:ext cx="2797197" cy="2746339"/>
          </a:xfrm>
          <a:custGeom>
            <a:avLst/>
            <a:gdLst/>
            <a:ahLst/>
            <a:cxnLst/>
            <a:rect r="r" b="b" t="t" l="l"/>
            <a:pathLst>
              <a:path h="2746339" w="2797197">
                <a:moveTo>
                  <a:pt x="0" y="0"/>
                </a:moveTo>
                <a:lnTo>
                  <a:pt x="2797196" y="0"/>
                </a:lnTo>
                <a:lnTo>
                  <a:pt x="2797196" y="2746338"/>
                </a:lnTo>
                <a:lnTo>
                  <a:pt x="0" y="2746338"/>
                </a:lnTo>
                <a:lnTo>
                  <a:pt x="0" y="0"/>
                </a:lnTo>
                <a:close/>
              </a:path>
            </a:pathLst>
          </a:custGeom>
          <a:blipFill>
            <a:blip r:embed="rId3">
              <a:alphaModFix amt="26000"/>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637105" y="1130895"/>
            <a:ext cx="17013791" cy="1088201"/>
          </a:xfrm>
          <a:prstGeom prst="rect">
            <a:avLst/>
          </a:prstGeom>
        </p:spPr>
        <p:txBody>
          <a:bodyPr anchor="t" rtlCol="false" tIns="0" lIns="0" bIns="0" rIns="0">
            <a:spAutoFit/>
          </a:bodyPr>
          <a:lstStyle/>
          <a:p>
            <a:pPr algn="ctr">
              <a:lnSpc>
                <a:spcPts val="6843"/>
              </a:lnSpc>
            </a:pPr>
            <a:r>
              <a:rPr lang="en-US" sz="11405">
                <a:solidFill>
                  <a:srgbClr val="FFFFFF"/>
                </a:solidFill>
                <a:latin typeface="RQND Pro"/>
                <a:ea typeface="RQND Pro"/>
                <a:cs typeface="RQND Pro"/>
                <a:sym typeface="RQND Pro"/>
              </a:rPr>
              <a:t>MELIHAT DETAIL PERUBAHAN</a:t>
            </a:r>
          </a:p>
        </p:txBody>
      </p:sp>
      <p:sp>
        <p:nvSpPr>
          <p:cNvPr name="TextBox 6" id="6"/>
          <p:cNvSpPr txBox="true"/>
          <p:nvPr/>
        </p:nvSpPr>
        <p:spPr>
          <a:xfrm rot="0">
            <a:off x="637105" y="3657366"/>
            <a:ext cx="16622195" cy="1790943"/>
          </a:xfrm>
          <a:prstGeom prst="rect">
            <a:avLst/>
          </a:prstGeom>
        </p:spPr>
        <p:txBody>
          <a:bodyPr anchor="t" rtlCol="false" tIns="0" lIns="0" bIns="0" rIns="0">
            <a:spAutoFit/>
          </a:bodyPr>
          <a:lstStyle/>
          <a:p>
            <a:pPr algn="l">
              <a:lnSpc>
                <a:spcPts val="4715"/>
              </a:lnSpc>
              <a:spcBef>
                <a:spcPct val="0"/>
              </a:spcBef>
            </a:pPr>
            <a:r>
              <a:rPr lang="en-US" sz="3368">
                <a:solidFill>
                  <a:srgbClr val="FFFFFF"/>
                </a:solidFill>
                <a:latin typeface="Poppins"/>
                <a:ea typeface="Poppins"/>
                <a:cs typeface="Poppins"/>
                <a:sym typeface="Poppins"/>
              </a:rPr>
              <a:t>Funsinya untuk Membatalkan commit terakhir,Semua perubahan dihapus total (baik di staging area maupun working directory) Dan hati hati Perubahan bisa benar-benar hilang</a:t>
            </a:r>
          </a:p>
        </p:txBody>
      </p:sp>
      <p:sp>
        <p:nvSpPr>
          <p:cNvPr name="TextBox 7" id="7"/>
          <p:cNvSpPr txBox="true"/>
          <p:nvPr/>
        </p:nvSpPr>
        <p:spPr>
          <a:xfrm rot="0">
            <a:off x="332312" y="2306919"/>
            <a:ext cx="10791197" cy="1044799"/>
          </a:xfrm>
          <a:prstGeom prst="rect">
            <a:avLst/>
          </a:prstGeom>
        </p:spPr>
        <p:txBody>
          <a:bodyPr anchor="t" rtlCol="false" tIns="0" lIns="0" bIns="0" rIns="0">
            <a:spAutoFit/>
          </a:bodyPr>
          <a:lstStyle/>
          <a:p>
            <a:pPr algn="ctr">
              <a:lnSpc>
                <a:spcPts val="8565"/>
              </a:lnSpc>
            </a:pPr>
            <a:r>
              <a:rPr lang="en-US" sz="6117" b="true">
                <a:solidFill>
                  <a:srgbClr val="FFFFFF"/>
                </a:solidFill>
                <a:latin typeface="Open Sans Bold"/>
                <a:ea typeface="Open Sans Bold"/>
                <a:cs typeface="Open Sans Bold"/>
                <a:sym typeface="Open Sans Bold"/>
              </a:rPr>
              <a:t>Git reset --Hard</a:t>
            </a:r>
          </a:p>
        </p:txBody>
      </p:sp>
      <p:sp>
        <p:nvSpPr>
          <p:cNvPr name="TextBox 8" id="8"/>
          <p:cNvSpPr txBox="true"/>
          <p:nvPr/>
        </p:nvSpPr>
        <p:spPr>
          <a:xfrm rot="0">
            <a:off x="2811132" y="5725381"/>
            <a:ext cx="2544132" cy="812415"/>
          </a:xfrm>
          <a:prstGeom prst="rect">
            <a:avLst/>
          </a:prstGeom>
        </p:spPr>
        <p:txBody>
          <a:bodyPr anchor="t" rtlCol="false" tIns="0" lIns="0" bIns="0" rIns="0">
            <a:spAutoFit/>
          </a:bodyPr>
          <a:lstStyle/>
          <a:p>
            <a:pPr algn="l">
              <a:lnSpc>
                <a:spcPts val="6340"/>
              </a:lnSpc>
              <a:spcBef>
                <a:spcPct val="0"/>
              </a:spcBef>
            </a:pPr>
            <a:r>
              <a:rPr lang="en-US" sz="4528" b="true">
                <a:solidFill>
                  <a:srgbClr val="FFFFFF"/>
                </a:solidFill>
                <a:latin typeface="Poppins Bold"/>
                <a:ea typeface="Poppins Bold"/>
                <a:cs typeface="Poppins Bold"/>
                <a:sym typeface="Poppins Bold"/>
              </a:rPr>
              <a:t>contoh :</a:t>
            </a:r>
          </a:p>
        </p:txBody>
      </p:sp>
      <p:sp>
        <p:nvSpPr>
          <p:cNvPr name="TextBox 9" id="9"/>
          <p:cNvSpPr txBox="true"/>
          <p:nvPr/>
        </p:nvSpPr>
        <p:spPr>
          <a:xfrm rot="0">
            <a:off x="5727911" y="6469979"/>
            <a:ext cx="6736092" cy="609798"/>
          </a:xfrm>
          <a:prstGeom prst="rect">
            <a:avLst/>
          </a:prstGeom>
        </p:spPr>
        <p:txBody>
          <a:bodyPr anchor="t" rtlCol="false" tIns="0" lIns="0" bIns="0" rIns="0">
            <a:spAutoFit/>
          </a:bodyPr>
          <a:lstStyle/>
          <a:p>
            <a:pPr algn="l">
              <a:lnSpc>
                <a:spcPts val="4715"/>
              </a:lnSpc>
              <a:spcBef>
                <a:spcPct val="0"/>
              </a:spcBef>
            </a:pPr>
            <a:r>
              <a:rPr lang="en-US" sz="3368">
                <a:solidFill>
                  <a:srgbClr val="FFFFFF"/>
                </a:solidFill>
                <a:latin typeface="Poppins"/>
                <a:ea typeface="Poppins"/>
                <a:cs typeface="Poppins"/>
                <a:sym typeface="Poppins"/>
              </a:rPr>
              <a:t>git reset --hard &lt;commit_id&gt;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TextBox 3" id="3"/>
          <p:cNvSpPr txBox="true"/>
          <p:nvPr/>
        </p:nvSpPr>
        <p:spPr>
          <a:xfrm rot="0">
            <a:off x="637105" y="8597732"/>
            <a:ext cx="1229733" cy="895978"/>
          </a:xfrm>
          <a:prstGeom prst="rect">
            <a:avLst/>
          </a:prstGeom>
        </p:spPr>
        <p:txBody>
          <a:bodyPr anchor="t" rtlCol="false" tIns="0" lIns="0" bIns="0" rIns="0">
            <a:spAutoFit/>
          </a:bodyPr>
          <a:lstStyle/>
          <a:p>
            <a:pPr algn="ctr">
              <a:lnSpc>
                <a:spcPts val="7279"/>
              </a:lnSpc>
              <a:spcBef>
                <a:spcPct val="0"/>
              </a:spcBef>
            </a:pPr>
            <a:r>
              <a:rPr lang="en-US" sz="5199">
                <a:solidFill>
                  <a:srgbClr val="FFFFFF"/>
                </a:solidFill>
                <a:latin typeface="RQND Pro"/>
                <a:ea typeface="RQND Pro"/>
                <a:cs typeface="RQND Pro"/>
                <a:sym typeface="RQND Pro"/>
              </a:rPr>
              <a:t>04</a:t>
            </a:r>
          </a:p>
        </p:txBody>
      </p:sp>
      <p:sp>
        <p:nvSpPr>
          <p:cNvPr name="Freeform 4" id="4"/>
          <p:cNvSpPr/>
          <p:nvPr/>
        </p:nvSpPr>
        <p:spPr>
          <a:xfrm flipH="false" flipV="false" rot="0">
            <a:off x="-369898" y="7885131"/>
            <a:ext cx="2797197" cy="2746339"/>
          </a:xfrm>
          <a:custGeom>
            <a:avLst/>
            <a:gdLst/>
            <a:ahLst/>
            <a:cxnLst/>
            <a:rect r="r" b="b" t="t" l="l"/>
            <a:pathLst>
              <a:path h="2746339" w="2797197">
                <a:moveTo>
                  <a:pt x="0" y="0"/>
                </a:moveTo>
                <a:lnTo>
                  <a:pt x="2797196" y="0"/>
                </a:lnTo>
                <a:lnTo>
                  <a:pt x="2797196" y="2746338"/>
                </a:lnTo>
                <a:lnTo>
                  <a:pt x="0" y="2746338"/>
                </a:lnTo>
                <a:lnTo>
                  <a:pt x="0" y="0"/>
                </a:lnTo>
                <a:close/>
              </a:path>
            </a:pathLst>
          </a:custGeom>
          <a:blipFill>
            <a:blip r:embed="rId3">
              <a:alphaModFix amt="26000"/>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637105" y="1130895"/>
            <a:ext cx="17013791" cy="1088201"/>
          </a:xfrm>
          <a:prstGeom prst="rect">
            <a:avLst/>
          </a:prstGeom>
        </p:spPr>
        <p:txBody>
          <a:bodyPr anchor="t" rtlCol="false" tIns="0" lIns="0" bIns="0" rIns="0">
            <a:spAutoFit/>
          </a:bodyPr>
          <a:lstStyle/>
          <a:p>
            <a:pPr algn="ctr">
              <a:lnSpc>
                <a:spcPts val="6843"/>
              </a:lnSpc>
            </a:pPr>
            <a:r>
              <a:rPr lang="en-US" sz="11405">
                <a:solidFill>
                  <a:srgbClr val="FFFFFF"/>
                </a:solidFill>
                <a:latin typeface="RQND Pro"/>
                <a:ea typeface="RQND Pro"/>
                <a:cs typeface="RQND Pro"/>
                <a:sym typeface="RQND Pro"/>
              </a:rPr>
              <a:t>MELIHAT DETAIL PERUBAHAN</a:t>
            </a:r>
          </a:p>
        </p:txBody>
      </p:sp>
      <p:sp>
        <p:nvSpPr>
          <p:cNvPr name="TextBox 6" id="6"/>
          <p:cNvSpPr txBox="true"/>
          <p:nvPr/>
        </p:nvSpPr>
        <p:spPr>
          <a:xfrm rot="0">
            <a:off x="1251971" y="3246943"/>
            <a:ext cx="16622195" cy="1790943"/>
          </a:xfrm>
          <a:prstGeom prst="rect">
            <a:avLst/>
          </a:prstGeom>
        </p:spPr>
        <p:txBody>
          <a:bodyPr anchor="t" rtlCol="false" tIns="0" lIns="0" bIns="0" rIns="0">
            <a:spAutoFit/>
          </a:bodyPr>
          <a:lstStyle/>
          <a:p>
            <a:pPr algn="l">
              <a:lnSpc>
                <a:spcPts val="4715"/>
              </a:lnSpc>
              <a:spcBef>
                <a:spcPct val="0"/>
              </a:spcBef>
            </a:pPr>
            <a:r>
              <a:rPr lang="en-US" sz="3368">
                <a:solidFill>
                  <a:srgbClr val="FFFFFF"/>
                </a:solidFill>
                <a:latin typeface="Poppins"/>
                <a:ea typeface="Poppins"/>
                <a:cs typeface="Poppins"/>
                <a:sym typeface="Poppins"/>
              </a:rPr>
              <a:t>digunakan untuk membatalkan perubahan dari commit tertentu dengan cara membuat commit baru. Jadi, commit lama tetap ada di riwayat, hanya ditambahkan commit baru yang “membalikkan” perubahan itu.</a:t>
            </a:r>
          </a:p>
        </p:txBody>
      </p:sp>
      <p:sp>
        <p:nvSpPr>
          <p:cNvPr name="TextBox 7" id="7"/>
          <p:cNvSpPr txBox="true"/>
          <p:nvPr/>
        </p:nvSpPr>
        <p:spPr>
          <a:xfrm rot="0">
            <a:off x="332312" y="2306919"/>
            <a:ext cx="10791197" cy="1044799"/>
          </a:xfrm>
          <a:prstGeom prst="rect">
            <a:avLst/>
          </a:prstGeom>
        </p:spPr>
        <p:txBody>
          <a:bodyPr anchor="t" rtlCol="false" tIns="0" lIns="0" bIns="0" rIns="0">
            <a:spAutoFit/>
          </a:bodyPr>
          <a:lstStyle/>
          <a:p>
            <a:pPr algn="ctr">
              <a:lnSpc>
                <a:spcPts val="8565"/>
              </a:lnSpc>
            </a:pPr>
            <a:r>
              <a:rPr lang="en-US" sz="6117" b="true">
                <a:solidFill>
                  <a:srgbClr val="FFFFFF"/>
                </a:solidFill>
                <a:latin typeface="Open Sans Bold"/>
                <a:ea typeface="Open Sans Bold"/>
                <a:cs typeface="Open Sans Bold"/>
                <a:sym typeface="Open Sans Bold"/>
              </a:rPr>
              <a:t>Git Revert</a:t>
            </a:r>
          </a:p>
        </p:txBody>
      </p:sp>
      <p:sp>
        <p:nvSpPr>
          <p:cNvPr name="TextBox 8" id="8"/>
          <p:cNvSpPr txBox="true"/>
          <p:nvPr/>
        </p:nvSpPr>
        <p:spPr>
          <a:xfrm rot="0">
            <a:off x="2811132" y="5725381"/>
            <a:ext cx="2544132" cy="812415"/>
          </a:xfrm>
          <a:prstGeom prst="rect">
            <a:avLst/>
          </a:prstGeom>
        </p:spPr>
        <p:txBody>
          <a:bodyPr anchor="t" rtlCol="false" tIns="0" lIns="0" bIns="0" rIns="0">
            <a:spAutoFit/>
          </a:bodyPr>
          <a:lstStyle/>
          <a:p>
            <a:pPr algn="l">
              <a:lnSpc>
                <a:spcPts val="6340"/>
              </a:lnSpc>
              <a:spcBef>
                <a:spcPct val="0"/>
              </a:spcBef>
            </a:pPr>
            <a:r>
              <a:rPr lang="en-US" sz="4528" b="true">
                <a:solidFill>
                  <a:srgbClr val="FFFFFF"/>
                </a:solidFill>
                <a:latin typeface="Poppins Bold"/>
                <a:ea typeface="Poppins Bold"/>
                <a:cs typeface="Poppins Bold"/>
                <a:sym typeface="Poppins Bold"/>
              </a:rPr>
              <a:t>contoh :</a:t>
            </a:r>
          </a:p>
        </p:txBody>
      </p:sp>
      <p:sp>
        <p:nvSpPr>
          <p:cNvPr name="TextBox 9" id="9"/>
          <p:cNvSpPr txBox="true"/>
          <p:nvPr/>
        </p:nvSpPr>
        <p:spPr>
          <a:xfrm rot="0">
            <a:off x="5727911" y="6630170"/>
            <a:ext cx="5395598" cy="609798"/>
          </a:xfrm>
          <a:prstGeom prst="rect">
            <a:avLst/>
          </a:prstGeom>
        </p:spPr>
        <p:txBody>
          <a:bodyPr anchor="t" rtlCol="false" tIns="0" lIns="0" bIns="0" rIns="0">
            <a:spAutoFit/>
          </a:bodyPr>
          <a:lstStyle/>
          <a:p>
            <a:pPr algn="l">
              <a:lnSpc>
                <a:spcPts val="4715"/>
              </a:lnSpc>
              <a:spcBef>
                <a:spcPct val="0"/>
              </a:spcBef>
            </a:pPr>
            <a:r>
              <a:rPr lang="en-US" sz="3368">
                <a:solidFill>
                  <a:srgbClr val="FFFFFF"/>
                </a:solidFill>
                <a:latin typeface="Poppins"/>
                <a:ea typeface="Poppins"/>
                <a:cs typeface="Poppins"/>
                <a:sym typeface="Poppins"/>
              </a:rPr>
              <a:t>git revert &lt;commit_id&gt;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50844"/>
        </a:solidFill>
      </p:bgPr>
    </p:bg>
    <p:spTree>
      <p:nvGrpSpPr>
        <p:cNvPr id="1" name=""/>
        <p:cNvGrpSpPr/>
        <p:nvPr/>
      </p:nvGrpSpPr>
      <p:grpSpPr>
        <a:xfrm>
          <a:off x="0" y="0"/>
          <a:ext cx="0" cy="0"/>
          <a:chOff x="0" y="0"/>
          <a:chExt cx="0" cy="0"/>
        </a:xfrm>
      </p:grpSpPr>
      <p:grpSp>
        <p:nvGrpSpPr>
          <p:cNvPr name="Group 2" id="2"/>
          <p:cNvGrpSpPr/>
          <p:nvPr/>
        </p:nvGrpSpPr>
        <p:grpSpPr>
          <a:xfrm rot="0">
            <a:off x="1550956" y="-2449544"/>
            <a:ext cx="15186088" cy="1518608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7B67F0">
                      <a:alpha val="100000"/>
                    </a:srgbClr>
                  </a:gs>
                  <a:gs pos="50000">
                    <a:srgbClr val="FFAFFF">
                      <a:alpha val="100000"/>
                    </a:srgbClr>
                  </a:gs>
                  <a:gs pos="100000">
                    <a:srgbClr val="AFEEFF">
                      <a:alpha val="100000"/>
                    </a:srgbClr>
                  </a:gs>
                </a:gsLst>
                <a:lin ang="0"/>
              </a:gra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363135" y="-1637365"/>
            <a:ext cx="13561729" cy="1356172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0098CF">
                      <a:alpha val="100000"/>
                    </a:srgbClr>
                  </a:gs>
                  <a:gs pos="50000">
                    <a:srgbClr val="6171BB">
                      <a:alpha val="100000"/>
                    </a:srgbClr>
                  </a:gs>
                  <a:gs pos="100000">
                    <a:srgbClr val="E6EBFF">
                      <a:alpha val="100000"/>
                    </a:srgbClr>
                  </a:gs>
                </a:gsLst>
                <a:lin ang="0"/>
              </a:gra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a:off x="-3223252" y="5095875"/>
            <a:ext cx="6492240" cy="0"/>
          </a:xfrm>
          <a:prstGeom prst="line">
            <a:avLst/>
          </a:prstGeom>
          <a:ln cap="flat" w="95250">
            <a:gradFill>
              <a:gsLst>
                <a:gs pos="0">
                  <a:srgbClr val="ED47E6">
                    <a:alpha val="100000"/>
                  </a:srgbClr>
                </a:gs>
                <a:gs pos="50000">
                  <a:srgbClr val="FD5EA5">
                    <a:alpha val="100000"/>
                  </a:srgbClr>
                </a:gs>
                <a:gs pos="100000">
                  <a:srgbClr val="FFAED2">
                    <a:alpha val="100000"/>
                  </a:srgbClr>
                </a:gs>
              </a:gsLst>
              <a:lin ang="0"/>
            </a:gradFill>
            <a:prstDash val="solid"/>
            <a:headEnd type="none" len="sm" w="sm"/>
            <a:tailEnd type="none" len="sm" w="sm"/>
          </a:ln>
        </p:spPr>
      </p:sp>
      <p:grpSp>
        <p:nvGrpSpPr>
          <p:cNvPr name="Group 9" id="9"/>
          <p:cNvGrpSpPr/>
          <p:nvPr/>
        </p:nvGrpSpPr>
        <p:grpSpPr>
          <a:xfrm rot="0">
            <a:off x="3268988" y="-731512"/>
            <a:ext cx="11750025" cy="1175002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ED47E6">
                      <a:alpha val="100000"/>
                    </a:srgbClr>
                  </a:gs>
                  <a:gs pos="50000">
                    <a:srgbClr val="FD5EA5">
                      <a:alpha val="100000"/>
                    </a:srgbClr>
                  </a:gs>
                  <a:gs pos="100000">
                    <a:srgbClr val="FFAED2">
                      <a:alpha val="100000"/>
                    </a:srgbClr>
                  </a:gs>
                </a:gsLst>
                <a:lin ang="0"/>
              </a:gra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12" id="12"/>
          <p:cNvSpPr/>
          <p:nvPr/>
        </p:nvSpPr>
        <p:spPr>
          <a:xfrm flipH="true">
            <a:off x="-4129105" y="5579821"/>
            <a:ext cx="6492240" cy="0"/>
          </a:xfrm>
          <a:prstGeom prst="line">
            <a:avLst/>
          </a:prstGeom>
          <a:ln cap="flat" w="95250">
            <a:gradFill>
              <a:gsLst>
                <a:gs pos="0">
                  <a:srgbClr val="0098CF">
                    <a:alpha val="100000"/>
                  </a:srgbClr>
                </a:gs>
                <a:gs pos="50000">
                  <a:srgbClr val="6171BB">
                    <a:alpha val="100000"/>
                  </a:srgbClr>
                </a:gs>
                <a:gs pos="100000">
                  <a:srgbClr val="E6EBFF">
                    <a:alpha val="100000"/>
                  </a:srgbClr>
                </a:gs>
              </a:gsLst>
              <a:lin ang="0"/>
            </a:gradFill>
            <a:prstDash val="solid"/>
            <a:headEnd type="none" len="sm" w="sm"/>
            <a:tailEnd type="none" len="sm" w="sm"/>
          </a:ln>
        </p:spPr>
      </p:sp>
      <p:sp>
        <p:nvSpPr>
          <p:cNvPr name="AutoShape 13" id="13"/>
          <p:cNvSpPr/>
          <p:nvPr/>
        </p:nvSpPr>
        <p:spPr>
          <a:xfrm flipH="true">
            <a:off x="-4903184" y="6067185"/>
            <a:ext cx="6492240" cy="0"/>
          </a:xfrm>
          <a:prstGeom prst="line">
            <a:avLst/>
          </a:prstGeom>
          <a:ln cap="flat" w="95250">
            <a:gradFill>
              <a:gsLst>
                <a:gs pos="0">
                  <a:srgbClr val="7B67F0">
                    <a:alpha val="100000"/>
                  </a:srgbClr>
                </a:gs>
                <a:gs pos="50000">
                  <a:srgbClr val="FFAFFF">
                    <a:alpha val="100000"/>
                  </a:srgbClr>
                </a:gs>
                <a:gs pos="100000">
                  <a:srgbClr val="AFEEFF">
                    <a:alpha val="100000"/>
                  </a:srgbClr>
                </a:gs>
              </a:gsLst>
              <a:lin ang="0"/>
            </a:gradFill>
            <a:prstDash val="solid"/>
            <a:headEnd type="none" len="sm" w="sm"/>
            <a:tailEnd type="none" len="sm" w="sm"/>
          </a:ln>
        </p:spPr>
      </p:sp>
      <p:sp>
        <p:nvSpPr>
          <p:cNvPr name="AutoShape 14" id="14"/>
          <p:cNvSpPr/>
          <p:nvPr/>
        </p:nvSpPr>
        <p:spPr>
          <a:xfrm>
            <a:off x="15019012" y="5048250"/>
            <a:ext cx="6492240" cy="0"/>
          </a:xfrm>
          <a:prstGeom prst="line">
            <a:avLst/>
          </a:prstGeom>
          <a:ln cap="flat" w="95250">
            <a:gradFill>
              <a:gsLst>
                <a:gs pos="0">
                  <a:srgbClr val="ED47E6">
                    <a:alpha val="100000"/>
                  </a:srgbClr>
                </a:gs>
                <a:gs pos="50000">
                  <a:srgbClr val="FD5EA5">
                    <a:alpha val="100000"/>
                  </a:srgbClr>
                </a:gs>
                <a:gs pos="100000">
                  <a:srgbClr val="FFAED2">
                    <a:alpha val="100000"/>
                  </a:srgbClr>
                </a:gs>
              </a:gsLst>
              <a:lin ang="0"/>
            </a:gradFill>
            <a:prstDash val="solid"/>
            <a:headEnd type="none" len="sm" w="sm"/>
            <a:tailEnd type="none" len="sm" w="sm"/>
          </a:ln>
        </p:spPr>
      </p:sp>
      <p:sp>
        <p:nvSpPr>
          <p:cNvPr name="AutoShape 15" id="15"/>
          <p:cNvSpPr/>
          <p:nvPr/>
        </p:nvSpPr>
        <p:spPr>
          <a:xfrm flipH="true">
            <a:off x="15905815" y="5532196"/>
            <a:ext cx="6492240" cy="0"/>
          </a:xfrm>
          <a:prstGeom prst="line">
            <a:avLst/>
          </a:prstGeom>
          <a:ln cap="flat" w="95250">
            <a:gradFill>
              <a:gsLst>
                <a:gs pos="0">
                  <a:srgbClr val="0098CF">
                    <a:alpha val="100000"/>
                  </a:srgbClr>
                </a:gs>
                <a:gs pos="50000">
                  <a:srgbClr val="6171BB">
                    <a:alpha val="100000"/>
                  </a:srgbClr>
                </a:gs>
                <a:gs pos="100000">
                  <a:srgbClr val="E6EBFF">
                    <a:alpha val="100000"/>
                  </a:srgbClr>
                </a:gs>
              </a:gsLst>
              <a:lin ang="0"/>
            </a:gradFill>
            <a:prstDash val="solid"/>
            <a:headEnd type="none" len="sm" w="sm"/>
            <a:tailEnd type="none" len="sm" w="sm"/>
          </a:ln>
        </p:spPr>
      </p:sp>
      <p:sp>
        <p:nvSpPr>
          <p:cNvPr name="AutoShape 16" id="16"/>
          <p:cNvSpPr/>
          <p:nvPr/>
        </p:nvSpPr>
        <p:spPr>
          <a:xfrm flipH="true">
            <a:off x="16670369" y="6114810"/>
            <a:ext cx="6492240" cy="0"/>
          </a:xfrm>
          <a:prstGeom prst="line">
            <a:avLst/>
          </a:prstGeom>
          <a:ln cap="flat" w="95250">
            <a:gradFill>
              <a:gsLst>
                <a:gs pos="0">
                  <a:srgbClr val="7B67F0">
                    <a:alpha val="100000"/>
                  </a:srgbClr>
                </a:gs>
                <a:gs pos="50000">
                  <a:srgbClr val="FFAFFF">
                    <a:alpha val="100000"/>
                  </a:srgbClr>
                </a:gs>
                <a:gs pos="100000">
                  <a:srgbClr val="AFEEFF">
                    <a:alpha val="100000"/>
                  </a:srgbClr>
                </a:gs>
              </a:gsLst>
              <a:lin ang="0"/>
            </a:gradFill>
            <a:prstDash val="solid"/>
            <a:headEnd type="none" len="sm" w="sm"/>
            <a:tailEnd type="none" len="sm" w="sm"/>
          </a:ln>
        </p:spPr>
      </p:sp>
      <p:sp>
        <p:nvSpPr>
          <p:cNvPr name="Freeform 17" id="17"/>
          <p:cNvSpPr/>
          <p:nvPr/>
        </p:nvSpPr>
        <p:spPr>
          <a:xfrm flipH="false" flipV="false" rot="0">
            <a:off x="4731980" y="4087569"/>
            <a:ext cx="1492252" cy="1492252"/>
          </a:xfrm>
          <a:custGeom>
            <a:avLst/>
            <a:gdLst/>
            <a:ahLst/>
            <a:cxnLst/>
            <a:rect r="r" b="b" t="t" l="l"/>
            <a:pathLst>
              <a:path h="1492252" w="1492252">
                <a:moveTo>
                  <a:pt x="0" y="0"/>
                </a:moveTo>
                <a:lnTo>
                  <a:pt x="1492251" y="0"/>
                </a:lnTo>
                <a:lnTo>
                  <a:pt x="1492251" y="1492252"/>
                </a:lnTo>
                <a:lnTo>
                  <a:pt x="0" y="14922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5085928" y="2204631"/>
            <a:ext cx="8116145" cy="2938869"/>
          </a:xfrm>
          <a:prstGeom prst="rect">
            <a:avLst/>
          </a:prstGeom>
        </p:spPr>
        <p:txBody>
          <a:bodyPr anchor="t" rtlCol="false" tIns="0" lIns="0" bIns="0" rIns="0">
            <a:spAutoFit/>
          </a:bodyPr>
          <a:lstStyle/>
          <a:p>
            <a:pPr algn="ctr">
              <a:lnSpc>
                <a:spcPts val="11547"/>
              </a:lnSpc>
            </a:pPr>
            <a:r>
              <a:rPr lang="en-US" b="true" sz="13121" spc="-826">
                <a:solidFill>
                  <a:srgbClr val="FFFFFF"/>
                </a:solidFill>
                <a:latin typeface="Arial Unicode Bold"/>
                <a:ea typeface="Arial Unicode Bold"/>
                <a:cs typeface="Arial Unicode Bold"/>
                <a:sym typeface="Arial Unicode Bold"/>
              </a:rPr>
              <a:t>Thank You</a:t>
            </a:r>
          </a:p>
        </p:txBody>
      </p:sp>
      <p:sp>
        <p:nvSpPr>
          <p:cNvPr name="Freeform 19" id="19"/>
          <p:cNvSpPr/>
          <p:nvPr/>
        </p:nvSpPr>
        <p:spPr>
          <a:xfrm flipH="false" flipV="false" rot="0">
            <a:off x="12063769" y="4039944"/>
            <a:ext cx="1492252" cy="1492252"/>
          </a:xfrm>
          <a:custGeom>
            <a:avLst/>
            <a:gdLst/>
            <a:ahLst/>
            <a:cxnLst/>
            <a:rect r="r" b="b" t="t" l="l"/>
            <a:pathLst>
              <a:path h="1492252" w="1492252">
                <a:moveTo>
                  <a:pt x="0" y="0"/>
                </a:moveTo>
                <a:lnTo>
                  <a:pt x="1492251" y="0"/>
                </a:lnTo>
                <a:lnTo>
                  <a:pt x="1492251" y="1492252"/>
                </a:lnTo>
                <a:lnTo>
                  <a:pt x="0" y="14922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0437498" y="-214173"/>
            <a:ext cx="10753446" cy="10753446"/>
          </a:xfrm>
          <a:custGeom>
            <a:avLst/>
            <a:gdLst/>
            <a:ahLst/>
            <a:cxnLst/>
            <a:rect r="r" b="b" t="t" l="l"/>
            <a:pathLst>
              <a:path h="10753446" w="10753446">
                <a:moveTo>
                  <a:pt x="0" y="0"/>
                </a:moveTo>
                <a:lnTo>
                  <a:pt x="10753447" y="0"/>
                </a:lnTo>
                <a:lnTo>
                  <a:pt x="10753447" y="10753446"/>
                </a:lnTo>
                <a:lnTo>
                  <a:pt x="0" y="10753446"/>
                </a:lnTo>
                <a:lnTo>
                  <a:pt x="0" y="0"/>
                </a:lnTo>
                <a:close/>
              </a:path>
            </a:pathLst>
          </a:custGeom>
          <a:blipFill>
            <a:blip r:embed="rId3">
              <a:alphaModFix amt="14000"/>
            </a:blip>
            <a:stretch>
              <a:fillRect l="0" t="0" r="0" b="0"/>
            </a:stretch>
          </a:blipFill>
        </p:spPr>
      </p:sp>
      <p:sp>
        <p:nvSpPr>
          <p:cNvPr name="Freeform 4" id="4"/>
          <p:cNvSpPr/>
          <p:nvPr/>
        </p:nvSpPr>
        <p:spPr>
          <a:xfrm flipH="false" flipV="false" rot="0">
            <a:off x="7595513" y="6538662"/>
            <a:ext cx="3096974" cy="5857161"/>
          </a:xfrm>
          <a:custGeom>
            <a:avLst/>
            <a:gdLst/>
            <a:ahLst/>
            <a:cxnLst/>
            <a:rect r="r" b="b" t="t" l="l"/>
            <a:pathLst>
              <a:path h="5857161" w="3096974">
                <a:moveTo>
                  <a:pt x="0" y="0"/>
                </a:moveTo>
                <a:lnTo>
                  <a:pt x="3096974" y="0"/>
                </a:lnTo>
                <a:lnTo>
                  <a:pt x="3096974" y="5857160"/>
                </a:lnTo>
                <a:lnTo>
                  <a:pt x="0" y="5857160"/>
                </a:lnTo>
                <a:lnTo>
                  <a:pt x="0" y="0"/>
                </a:lnTo>
                <a:close/>
              </a:path>
            </a:pathLst>
          </a:custGeom>
          <a:blipFill>
            <a:blip r:embed="rId4"/>
            <a:stretch>
              <a:fillRect l="0" t="0" r="0" b="0"/>
            </a:stretch>
          </a:blipFill>
        </p:spPr>
      </p:sp>
      <p:sp>
        <p:nvSpPr>
          <p:cNvPr name="Freeform 5" id="5"/>
          <p:cNvSpPr/>
          <p:nvPr/>
        </p:nvSpPr>
        <p:spPr>
          <a:xfrm flipH="false" flipV="false" rot="0">
            <a:off x="1444170" y="3138173"/>
            <a:ext cx="2797197" cy="2746339"/>
          </a:xfrm>
          <a:custGeom>
            <a:avLst/>
            <a:gdLst/>
            <a:ahLst/>
            <a:cxnLst/>
            <a:rect r="r" b="b" t="t" l="l"/>
            <a:pathLst>
              <a:path h="2746339" w="2797197">
                <a:moveTo>
                  <a:pt x="0" y="0"/>
                </a:moveTo>
                <a:lnTo>
                  <a:pt x="2797197" y="0"/>
                </a:lnTo>
                <a:lnTo>
                  <a:pt x="2797197" y="2746339"/>
                </a:lnTo>
                <a:lnTo>
                  <a:pt x="0" y="2746339"/>
                </a:lnTo>
                <a:lnTo>
                  <a:pt x="0" y="0"/>
                </a:lnTo>
                <a:close/>
              </a:path>
            </a:pathLst>
          </a:custGeom>
          <a:blipFill>
            <a:blip r:embed="rId5">
              <a:alphaModFix amt="26000"/>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3351037" y="1427960"/>
            <a:ext cx="11585927" cy="2280957"/>
          </a:xfrm>
          <a:prstGeom prst="rect">
            <a:avLst/>
          </a:prstGeom>
        </p:spPr>
        <p:txBody>
          <a:bodyPr anchor="t" rtlCol="false" tIns="0" lIns="0" bIns="0" rIns="0">
            <a:spAutoFit/>
          </a:bodyPr>
          <a:lstStyle/>
          <a:p>
            <a:pPr algn="ctr">
              <a:lnSpc>
                <a:spcPts val="18652"/>
              </a:lnSpc>
              <a:spcBef>
                <a:spcPct val="0"/>
              </a:spcBef>
            </a:pPr>
            <a:r>
              <a:rPr lang="en-US" sz="13323">
                <a:solidFill>
                  <a:srgbClr val="FFFFFF"/>
                </a:solidFill>
                <a:latin typeface="RQND Pro"/>
                <a:ea typeface="RQND Pro"/>
                <a:cs typeface="RQND Pro"/>
                <a:sym typeface="RQND Pro"/>
              </a:rPr>
              <a:t>PENGERTIAN GIT</a:t>
            </a:r>
          </a:p>
        </p:txBody>
      </p:sp>
      <p:sp>
        <p:nvSpPr>
          <p:cNvPr name="TextBox 7" id="7"/>
          <p:cNvSpPr txBox="true"/>
          <p:nvPr/>
        </p:nvSpPr>
        <p:spPr>
          <a:xfrm rot="0">
            <a:off x="5381972" y="1627985"/>
            <a:ext cx="7524055" cy="432383"/>
          </a:xfrm>
          <a:prstGeom prst="rect">
            <a:avLst/>
          </a:prstGeom>
        </p:spPr>
        <p:txBody>
          <a:bodyPr anchor="t" rtlCol="false" tIns="0" lIns="0" bIns="0" rIns="0">
            <a:spAutoFit/>
          </a:bodyPr>
          <a:lstStyle/>
          <a:p>
            <a:pPr algn="ctr">
              <a:lnSpc>
                <a:spcPts val="3467"/>
              </a:lnSpc>
              <a:spcBef>
                <a:spcPct val="0"/>
              </a:spcBef>
            </a:pPr>
            <a:r>
              <a:rPr lang="en-US" sz="2477" spc="899">
                <a:solidFill>
                  <a:srgbClr val="FFFFFF"/>
                </a:solidFill>
                <a:latin typeface="RQND Pro Medium"/>
                <a:ea typeface="RQND Pro Medium"/>
                <a:cs typeface="RQND Pro Medium"/>
                <a:sym typeface="RQND Pro Medium"/>
              </a:rPr>
              <a:t>KELOMPOK II</a:t>
            </a:r>
          </a:p>
        </p:txBody>
      </p:sp>
      <p:sp>
        <p:nvSpPr>
          <p:cNvPr name="TextBox 8" id="8"/>
          <p:cNvSpPr txBox="true"/>
          <p:nvPr/>
        </p:nvSpPr>
        <p:spPr>
          <a:xfrm rot="0">
            <a:off x="2842769" y="3955174"/>
            <a:ext cx="12358542" cy="2009087"/>
          </a:xfrm>
          <a:prstGeom prst="rect">
            <a:avLst/>
          </a:prstGeom>
        </p:spPr>
        <p:txBody>
          <a:bodyPr anchor="t" rtlCol="false" tIns="0" lIns="0" bIns="0" rIns="0">
            <a:spAutoFit/>
          </a:bodyPr>
          <a:lstStyle/>
          <a:p>
            <a:pPr algn="ctr">
              <a:lnSpc>
                <a:spcPts val="3187"/>
              </a:lnSpc>
              <a:spcBef>
                <a:spcPct val="0"/>
              </a:spcBef>
            </a:pPr>
            <a:r>
              <a:rPr lang="en-US" sz="2277">
                <a:solidFill>
                  <a:srgbClr val="FFFFFF"/>
                </a:solidFill>
                <a:latin typeface="Poppins"/>
                <a:ea typeface="Poppins"/>
                <a:cs typeface="Poppins"/>
                <a:sym typeface="Poppins"/>
              </a:rPr>
              <a:t>Git adalah sistem pengendali versi (Version Control System) yang berfungsi untuk mencatat dan mengatur setiap perubahan pada file atau kode dalam sebuah proyek, sehingga memudahkan pengembang dalam melacak riwayat perubahan, mengembalikan versi sebelumnya, serta berkolaborasi dengan banyak orang secara efisien dan terstruktur.</a:t>
            </a:r>
          </a:p>
        </p:txBody>
      </p:sp>
      <p:sp>
        <p:nvSpPr>
          <p:cNvPr name="TextBox 9" id="9"/>
          <p:cNvSpPr txBox="true"/>
          <p:nvPr/>
        </p:nvSpPr>
        <p:spPr>
          <a:xfrm rot="0">
            <a:off x="16388820" y="8757924"/>
            <a:ext cx="1229733" cy="895978"/>
          </a:xfrm>
          <a:prstGeom prst="rect">
            <a:avLst/>
          </a:prstGeom>
        </p:spPr>
        <p:txBody>
          <a:bodyPr anchor="t" rtlCol="false" tIns="0" lIns="0" bIns="0" rIns="0">
            <a:spAutoFit/>
          </a:bodyPr>
          <a:lstStyle/>
          <a:p>
            <a:pPr algn="ctr">
              <a:lnSpc>
                <a:spcPts val="7279"/>
              </a:lnSpc>
              <a:spcBef>
                <a:spcPct val="0"/>
              </a:spcBef>
            </a:pPr>
            <a:r>
              <a:rPr lang="en-US" sz="5199">
                <a:solidFill>
                  <a:srgbClr val="FFFFFF"/>
                </a:solidFill>
                <a:latin typeface="RQND Pro"/>
                <a:ea typeface="RQND Pro"/>
                <a:cs typeface="RQND Pro"/>
                <a:sym typeface="RQND Pro"/>
              </a:rPr>
              <a:t>02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10437498" y="-214173"/>
            <a:ext cx="10753446" cy="10753446"/>
          </a:xfrm>
          <a:custGeom>
            <a:avLst/>
            <a:gdLst/>
            <a:ahLst/>
            <a:cxnLst/>
            <a:rect r="r" b="b" t="t" l="l"/>
            <a:pathLst>
              <a:path h="10753446" w="10753446">
                <a:moveTo>
                  <a:pt x="0" y="0"/>
                </a:moveTo>
                <a:lnTo>
                  <a:pt x="10753447" y="0"/>
                </a:lnTo>
                <a:lnTo>
                  <a:pt x="10753447" y="10753446"/>
                </a:lnTo>
                <a:lnTo>
                  <a:pt x="0" y="10753446"/>
                </a:lnTo>
                <a:lnTo>
                  <a:pt x="0" y="0"/>
                </a:lnTo>
                <a:close/>
              </a:path>
            </a:pathLst>
          </a:custGeom>
          <a:blipFill>
            <a:blip r:embed="rId3">
              <a:alphaModFix amt="14000"/>
            </a:blip>
            <a:stretch>
              <a:fillRect l="0" t="0" r="0" b="0"/>
            </a:stretch>
          </a:blipFill>
        </p:spPr>
      </p:sp>
      <p:sp>
        <p:nvSpPr>
          <p:cNvPr name="Freeform 4" id="4"/>
          <p:cNvSpPr/>
          <p:nvPr/>
        </p:nvSpPr>
        <p:spPr>
          <a:xfrm flipH="false" flipV="false" rot="0">
            <a:off x="5884272" y="4781836"/>
            <a:ext cx="6505848" cy="10450612"/>
          </a:xfrm>
          <a:custGeom>
            <a:avLst/>
            <a:gdLst/>
            <a:ahLst/>
            <a:cxnLst/>
            <a:rect r="r" b="b" t="t" l="l"/>
            <a:pathLst>
              <a:path h="10450612" w="6505848">
                <a:moveTo>
                  <a:pt x="0" y="0"/>
                </a:moveTo>
                <a:lnTo>
                  <a:pt x="6505848" y="0"/>
                </a:lnTo>
                <a:lnTo>
                  <a:pt x="6505848" y="10450612"/>
                </a:lnTo>
                <a:lnTo>
                  <a:pt x="0" y="10450612"/>
                </a:lnTo>
                <a:lnTo>
                  <a:pt x="0" y="0"/>
                </a:lnTo>
                <a:close/>
              </a:path>
            </a:pathLst>
          </a:custGeom>
          <a:blipFill>
            <a:blip r:embed="rId4"/>
            <a:stretch>
              <a:fillRect l="-798" t="-543" r="0" b="-18132"/>
            </a:stretch>
          </a:blipFill>
        </p:spPr>
      </p:sp>
      <p:sp>
        <p:nvSpPr>
          <p:cNvPr name="Freeform 5" id="5"/>
          <p:cNvSpPr/>
          <p:nvPr/>
        </p:nvSpPr>
        <p:spPr>
          <a:xfrm flipH="false" flipV="false" rot="0">
            <a:off x="1444170" y="3138173"/>
            <a:ext cx="2797197" cy="2746339"/>
          </a:xfrm>
          <a:custGeom>
            <a:avLst/>
            <a:gdLst/>
            <a:ahLst/>
            <a:cxnLst/>
            <a:rect r="r" b="b" t="t" l="l"/>
            <a:pathLst>
              <a:path h="2746339" w="2797197">
                <a:moveTo>
                  <a:pt x="0" y="0"/>
                </a:moveTo>
                <a:lnTo>
                  <a:pt x="2797197" y="0"/>
                </a:lnTo>
                <a:lnTo>
                  <a:pt x="2797197" y="2746339"/>
                </a:lnTo>
                <a:lnTo>
                  <a:pt x="0" y="2746339"/>
                </a:lnTo>
                <a:lnTo>
                  <a:pt x="0" y="0"/>
                </a:lnTo>
                <a:close/>
              </a:path>
            </a:pathLst>
          </a:custGeom>
          <a:blipFill>
            <a:blip r:embed="rId5">
              <a:alphaModFix amt="26000"/>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675518" y="1427960"/>
            <a:ext cx="14936963" cy="2280957"/>
          </a:xfrm>
          <a:prstGeom prst="rect">
            <a:avLst/>
          </a:prstGeom>
        </p:spPr>
        <p:txBody>
          <a:bodyPr anchor="t" rtlCol="false" tIns="0" lIns="0" bIns="0" rIns="0">
            <a:spAutoFit/>
          </a:bodyPr>
          <a:lstStyle/>
          <a:p>
            <a:pPr algn="ctr">
              <a:lnSpc>
                <a:spcPts val="18652"/>
              </a:lnSpc>
              <a:spcBef>
                <a:spcPct val="0"/>
              </a:spcBef>
            </a:pPr>
            <a:r>
              <a:rPr lang="en-US" sz="13323">
                <a:solidFill>
                  <a:srgbClr val="FFFFFF"/>
                </a:solidFill>
                <a:latin typeface="RQND Pro"/>
                <a:ea typeface="RQND Pro"/>
                <a:cs typeface="RQND Pro"/>
                <a:sym typeface="RQND Pro"/>
              </a:rPr>
              <a:t>PENGERTIAN GITHUB</a:t>
            </a:r>
          </a:p>
        </p:txBody>
      </p:sp>
      <p:sp>
        <p:nvSpPr>
          <p:cNvPr name="TextBox 7" id="7"/>
          <p:cNvSpPr txBox="true"/>
          <p:nvPr/>
        </p:nvSpPr>
        <p:spPr>
          <a:xfrm rot="0">
            <a:off x="5381972" y="1627985"/>
            <a:ext cx="7524055" cy="432383"/>
          </a:xfrm>
          <a:prstGeom prst="rect">
            <a:avLst/>
          </a:prstGeom>
        </p:spPr>
        <p:txBody>
          <a:bodyPr anchor="t" rtlCol="false" tIns="0" lIns="0" bIns="0" rIns="0">
            <a:spAutoFit/>
          </a:bodyPr>
          <a:lstStyle/>
          <a:p>
            <a:pPr algn="ctr">
              <a:lnSpc>
                <a:spcPts val="3467"/>
              </a:lnSpc>
              <a:spcBef>
                <a:spcPct val="0"/>
              </a:spcBef>
            </a:pPr>
            <a:r>
              <a:rPr lang="en-US" sz="2477" spc="899">
                <a:solidFill>
                  <a:srgbClr val="FFFFFF"/>
                </a:solidFill>
                <a:latin typeface="RQND Pro Medium"/>
                <a:ea typeface="RQND Pro Medium"/>
                <a:cs typeface="RQND Pro Medium"/>
                <a:sym typeface="RQND Pro Medium"/>
              </a:rPr>
              <a:t>KELOMPOK II</a:t>
            </a:r>
          </a:p>
        </p:txBody>
      </p:sp>
      <p:sp>
        <p:nvSpPr>
          <p:cNvPr name="TextBox 8" id="8"/>
          <p:cNvSpPr txBox="true"/>
          <p:nvPr/>
        </p:nvSpPr>
        <p:spPr>
          <a:xfrm rot="0">
            <a:off x="2842769" y="3955174"/>
            <a:ext cx="12358542" cy="2409137"/>
          </a:xfrm>
          <a:prstGeom prst="rect">
            <a:avLst/>
          </a:prstGeom>
        </p:spPr>
        <p:txBody>
          <a:bodyPr anchor="t" rtlCol="false" tIns="0" lIns="0" bIns="0" rIns="0">
            <a:spAutoFit/>
          </a:bodyPr>
          <a:lstStyle/>
          <a:p>
            <a:pPr algn="ctr">
              <a:lnSpc>
                <a:spcPts val="3187"/>
              </a:lnSpc>
              <a:spcBef>
                <a:spcPct val="0"/>
              </a:spcBef>
            </a:pPr>
            <a:r>
              <a:rPr lang="en-US" sz="2277">
                <a:solidFill>
                  <a:srgbClr val="FFFFFF"/>
                </a:solidFill>
                <a:latin typeface="Poppins"/>
                <a:ea typeface="Poppins"/>
                <a:cs typeface="Poppins"/>
                <a:sym typeface="Poppins"/>
              </a:rPr>
              <a:t>GitHub adalah platform berbasis web yang digunakan untuk menyimpan, mengelola, dan berbagi proyek yang menggunakan Git. Dengan GitHub, pengembang bisa berkolaborasi dalam sebuah repositori (repo), melakukan kontrol versi, mengajukan perubahan (pull request), memberi komentar, hingga mengelola proyek secara bersama-sama melalui internet.</a:t>
            </a:r>
          </a:p>
          <a:p>
            <a:pPr algn="ctr">
              <a:lnSpc>
                <a:spcPts val="3187"/>
              </a:lnSpc>
              <a:spcBef>
                <a:spcPct val="0"/>
              </a:spcBef>
            </a:pPr>
          </a:p>
        </p:txBody>
      </p:sp>
      <p:sp>
        <p:nvSpPr>
          <p:cNvPr name="TextBox 9" id="9"/>
          <p:cNvSpPr txBox="true"/>
          <p:nvPr/>
        </p:nvSpPr>
        <p:spPr>
          <a:xfrm rot="0">
            <a:off x="16388820" y="8757924"/>
            <a:ext cx="1229733" cy="895978"/>
          </a:xfrm>
          <a:prstGeom prst="rect">
            <a:avLst/>
          </a:prstGeom>
        </p:spPr>
        <p:txBody>
          <a:bodyPr anchor="t" rtlCol="false" tIns="0" lIns="0" bIns="0" rIns="0">
            <a:spAutoFit/>
          </a:bodyPr>
          <a:lstStyle/>
          <a:p>
            <a:pPr algn="ctr">
              <a:lnSpc>
                <a:spcPts val="7279"/>
              </a:lnSpc>
              <a:spcBef>
                <a:spcPct val="0"/>
              </a:spcBef>
            </a:pPr>
            <a:r>
              <a:rPr lang="en-US" sz="5199">
                <a:solidFill>
                  <a:srgbClr val="FFFFFF"/>
                </a:solidFill>
                <a:latin typeface="RQND Pro"/>
                <a:ea typeface="RQND Pro"/>
                <a:cs typeface="RQND Pro"/>
                <a:sym typeface="RQND Pro"/>
              </a:rPr>
              <a:t>02</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779213" y="0"/>
            <a:ext cx="19067213" cy="14317744"/>
          </a:xfrm>
          <a:custGeom>
            <a:avLst/>
            <a:gdLst/>
            <a:ahLst/>
            <a:cxnLst/>
            <a:rect r="r" b="b" t="t" l="l"/>
            <a:pathLst>
              <a:path h="14317744" w="19067213">
                <a:moveTo>
                  <a:pt x="0" y="0"/>
                </a:moveTo>
                <a:lnTo>
                  <a:pt x="19067213" y="0"/>
                </a:lnTo>
                <a:lnTo>
                  <a:pt x="19067213" y="14317744"/>
                </a:lnTo>
                <a:lnTo>
                  <a:pt x="0" y="143177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70713" y="-344469"/>
            <a:ext cx="2797197" cy="2746339"/>
          </a:xfrm>
          <a:custGeom>
            <a:avLst/>
            <a:gdLst/>
            <a:ahLst/>
            <a:cxnLst/>
            <a:rect r="r" b="b" t="t" l="l"/>
            <a:pathLst>
              <a:path h="2746339" w="2797197">
                <a:moveTo>
                  <a:pt x="0" y="0"/>
                </a:moveTo>
                <a:lnTo>
                  <a:pt x="2797197" y="0"/>
                </a:lnTo>
                <a:lnTo>
                  <a:pt x="2797197" y="2746338"/>
                </a:lnTo>
                <a:lnTo>
                  <a:pt x="0" y="2746338"/>
                </a:lnTo>
                <a:lnTo>
                  <a:pt x="0" y="0"/>
                </a:lnTo>
                <a:close/>
              </a:path>
            </a:pathLst>
          </a:custGeom>
          <a:blipFill>
            <a:blip r:embed="rId5">
              <a:alphaModFix amt="26000"/>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2368952" y="1316148"/>
            <a:ext cx="13550095" cy="1085722"/>
          </a:xfrm>
          <a:prstGeom prst="rect">
            <a:avLst/>
          </a:prstGeom>
        </p:spPr>
        <p:txBody>
          <a:bodyPr anchor="t" rtlCol="false" tIns="0" lIns="0" bIns="0" rIns="0">
            <a:spAutoFit/>
          </a:bodyPr>
          <a:lstStyle/>
          <a:p>
            <a:pPr algn="ctr">
              <a:lnSpc>
                <a:spcPts val="6843"/>
              </a:lnSpc>
            </a:pPr>
            <a:r>
              <a:rPr lang="en-US" sz="11405">
                <a:solidFill>
                  <a:srgbClr val="FFFFFF"/>
                </a:solidFill>
                <a:latin typeface="RQND Pro"/>
                <a:ea typeface="RQND Pro"/>
                <a:cs typeface="RQND Pro"/>
                <a:sym typeface="RQND Pro"/>
              </a:rPr>
              <a:t>tujuan</a:t>
            </a:r>
          </a:p>
        </p:txBody>
      </p:sp>
      <p:sp>
        <p:nvSpPr>
          <p:cNvPr name="TextBox 6" id="6"/>
          <p:cNvSpPr txBox="true"/>
          <p:nvPr/>
        </p:nvSpPr>
        <p:spPr>
          <a:xfrm rot="0">
            <a:off x="16388820" y="8757924"/>
            <a:ext cx="1229733" cy="895978"/>
          </a:xfrm>
          <a:prstGeom prst="rect">
            <a:avLst/>
          </a:prstGeom>
        </p:spPr>
        <p:txBody>
          <a:bodyPr anchor="t" rtlCol="false" tIns="0" lIns="0" bIns="0" rIns="0">
            <a:spAutoFit/>
          </a:bodyPr>
          <a:lstStyle/>
          <a:p>
            <a:pPr algn="ctr">
              <a:lnSpc>
                <a:spcPts val="7279"/>
              </a:lnSpc>
              <a:spcBef>
                <a:spcPct val="0"/>
              </a:spcBef>
            </a:pPr>
            <a:r>
              <a:rPr lang="en-US" sz="5199">
                <a:solidFill>
                  <a:srgbClr val="FFFFFF"/>
                </a:solidFill>
                <a:latin typeface="RQND Pro"/>
                <a:ea typeface="RQND Pro"/>
                <a:cs typeface="RQND Pro"/>
                <a:sym typeface="RQND Pro"/>
              </a:rPr>
              <a:t>03</a:t>
            </a:r>
          </a:p>
        </p:txBody>
      </p:sp>
      <p:sp>
        <p:nvSpPr>
          <p:cNvPr name="TextBox 7" id="7"/>
          <p:cNvSpPr txBox="true"/>
          <p:nvPr/>
        </p:nvSpPr>
        <p:spPr>
          <a:xfrm rot="0">
            <a:off x="1515809" y="2974518"/>
            <a:ext cx="15743491" cy="5239333"/>
          </a:xfrm>
          <a:prstGeom prst="rect">
            <a:avLst/>
          </a:prstGeom>
        </p:spPr>
        <p:txBody>
          <a:bodyPr anchor="t" rtlCol="false" tIns="0" lIns="0" bIns="0" rIns="0">
            <a:spAutoFit/>
          </a:bodyPr>
          <a:lstStyle/>
          <a:p>
            <a:pPr algn="just">
              <a:lnSpc>
                <a:spcPts val="4167"/>
              </a:lnSpc>
            </a:pPr>
            <a:r>
              <a:rPr lang="en-US" sz="2977">
                <a:solidFill>
                  <a:srgbClr val="FFFFFF"/>
                </a:solidFill>
                <a:latin typeface="Poppins"/>
                <a:ea typeface="Poppins"/>
                <a:cs typeface="Poppins"/>
                <a:sym typeface="Poppins"/>
              </a:rPr>
              <a:t>Learning Objectives</a:t>
            </a:r>
          </a:p>
          <a:p>
            <a:pPr algn="just" marL="642745" indent="-321373" lvl="1">
              <a:lnSpc>
                <a:spcPts val="4167"/>
              </a:lnSpc>
              <a:buFont typeface="Arial"/>
              <a:buChar char="•"/>
            </a:pPr>
            <a:r>
              <a:rPr lang="en-US" sz="2977">
                <a:solidFill>
                  <a:srgbClr val="FFFFFF"/>
                </a:solidFill>
                <a:latin typeface="Poppins"/>
                <a:ea typeface="Poppins"/>
                <a:cs typeface="Poppins"/>
                <a:sym typeface="Poppins"/>
              </a:rPr>
              <a:t>Mengerti cara kembali ke versi sebelumnya dari project dengan Git.</a:t>
            </a:r>
          </a:p>
          <a:p>
            <a:pPr algn="just" marL="642745" indent="-321373" lvl="1">
              <a:lnSpc>
                <a:spcPts val="4167"/>
              </a:lnSpc>
              <a:buFont typeface="Arial"/>
              <a:buChar char="•"/>
            </a:pPr>
            <a:r>
              <a:rPr lang="en-US" sz="2977">
                <a:solidFill>
                  <a:srgbClr val="FFFFFF"/>
                </a:solidFill>
                <a:latin typeface="Poppins"/>
                <a:ea typeface="Poppins"/>
                <a:cs typeface="Poppins"/>
                <a:sym typeface="Poppins"/>
              </a:rPr>
              <a:t>Mengetahui cara memperbaiki atau membatalkan perubahan di masa lalu.</a:t>
            </a:r>
          </a:p>
          <a:p>
            <a:pPr algn="just" marL="642745" indent="-321373" lvl="1">
              <a:lnSpc>
                <a:spcPts val="4167"/>
              </a:lnSpc>
              <a:buFont typeface="Arial"/>
              <a:buChar char="•"/>
            </a:pPr>
            <a:r>
              <a:rPr lang="en-US" sz="2977">
                <a:solidFill>
                  <a:srgbClr val="FFFFFF"/>
                </a:solidFill>
                <a:latin typeface="Poppins"/>
                <a:ea typeface="Poppins"/>
                <a:cs typeface="Poppins"/>
                <a:sym typeface="Poppins"/>
              </a:rPr>
              <a:t>Belajar bagaimana mengabaikan perubahan file tertentu di repository.</a:t>
            </a:r>
          </a:p>
          <a:p>
            <a:pPr algn="just">
              <a:lnSpc>
                <a:spcPts val="4167"/>
              </a:lnSpc>
            </a:pPr>
            <a:r>
              <a:rPr lang="en-US" sz="2977">
                <a:solidFill>
                  <a:srgbClr val="FFFFFF"/>
                </a:solidFill>
                <a:latin typeface="Poppins"/>
                <a:ea typeface="Poppins"/>
                <a:cs typeface="Poppins"/>
                <a:sym typeface="Poppins"/>
              </a:rPr>
              <a:t>Topics</a:t>
            </a:r>
          </a:p>
          <a:p>
            <a:pPr algn="just" marL="642745" indent="-321373" lvl="1">
              <a:lnSpc>
                <a:spcPts val="4167"/>
              </a:lnSpc>
              <a:buFont typeface="Arial"/>
              <a:buChar char="•"/>
            </a:pPr>
            <a:r>
              <a:rPr lang="en-US" sz="2977">
                <a:solidFill>
                  <a:srgbClr val="FFFFFF"/>
                </a:solidFill>
                <a:latin typeface="Poppins"/>
                <a:ea typeface="Poppins"/>
                <a:cs typeface="Poppins"/>
                <a:sym typeface="Poppins"/>
              </a:rPr>
              <a:t>Melihat detail perubahan</a:t>
            </a:r>
          </a:p>
          <a:p>
            <a:pPr algn="just" marL="642745" indent="-321373" lvl="1">
              <a:lnSpc>
                <a:spcPts val="4167"/>
              </a:lnSpc>
              <a:buFont typeface="Arial"/>
              <a:buChar char="•"/>
            </a:pPr>
            <a:r>
              <a:rPr lang="en-US" sz="2977">
                <a:solidFill>
                  <a:srgbClr val="FFFFFF"/>
                </a:solidFill>
                <a:latin typeface="Poppins"/>
                <a:ea typeface="Poppins"/>
                <a:cs typeface="Poppins"/>
                <a:sym typeface="Poppins"/>
              </a:rPr>
              <a:t>Git Checkout</a:t>
            </a:r>
          </a:p>
          <a:p>
            <a:pPr algn="just" marL="642745" indent="-321373" lvl="1">
              <a:lnSpc>
                <a:spcPts val="4167"/>
              </a:lnSpc>
              <a:buFont typeface="Arial"/>
              <a:buChar char="•"/>
            </a:pPr>
            <a:r>
              <a:rPr lang="en-US" sz="2977">
                <a:solidFill>
                  <a:srgbClr val="FFFFFF"/>
                </a:solidFill>
                <a:latin typeface="Poppins"/>
                <a:ea typeface="Poppins"/>
                <a:cs typeface="Poppins"/>
                <a:sym typeface="Poppins"/>
              </a:rPr>
              <a:t>Git Reset</a:t>
            </a:r>
          </a:p>
          <a:p>
            <a:pPr algn="just" marL="642745" indent="-321373" lvl="1">
              <a:lnSpc>
                <a:spcPts val="4167"/>
              </a:lnSpc>
              <a:buFont typeface="Arial"/>
              <a:buChar char="•"/>
            </a:pPr>
            <a:r>
              <a:rPr lang="en-US" sz="2977">
                <a:solidFill>
                  <a:srgbClr val="FFFFFF"/>
                </a:solidFill>
                <a:latin typeface="Poppins"/>
                <a:ea typeface="Poppins"/>
                <a:cs typeface="Poppins"/>
                <a:sym typeface="Poppins"/>
              </a:rPr>
              <a:t>Git Revert</a:t>
            </a:r>
          </a:p>
          <a:p>
            <a:pPr algn="just">
              <a:lnSpc>
                <a:spcPts val="4167"/>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TextBox 3" id="3"/>
          <p:cNvSpPr txBox="true"/>
          <p:nvPr/>
        </p:nvSpPr>
        <p:spPr>
          <a:xfrm rot="0">
            <a:off x="637105" y="8597732"/>
            <a:ext cx="1229733" cy="895978"/>
          </a:xfrm>
          <a:prstGeom prst="rect">
            <a:avLst/>
          </a:prstGeom>
        </p:spPr>
        <p:txBody>
          <a:bodyPr anchor="t" rtlCol="false" tIns="0" lIns="0" bIns="0" rIns="0">
            <a:spAutoFit/>
          </a:bodyPr>
          <a:lstStyle/>
          <a:p>
            <a:pPr algn="ctr">
              <a:lnSpc>
                <a:spcPts val="7279"/>
              </a:lnSpc>
              <a:spcBef>
                <a:spcPct val="0"/>
              </a:spcBef>
            </a:pPr>
            <a:r>
              <a:rPr lang="en-US" sz="5199">
                <a:solidFill>
                  <a:srgbClr val="FFFFFF"/>
                </a:solidFill>
                <a:latin typeface="RQND Pro"/>
                <a:ea typeface="RQND Pro"/>
                <a:cs typeface="RQND Pro"/>
                <a:sym typeface="RQND Pro"/>
              </a:rPr>
              <a:t>04</a:t>
            </a:r>
          </a:p>
        </p:txBody>
      </p:sp>
      <p:sp>
        <p:nvSpPr>
          <p:cNvPr name="Freeform 4" id="4"/>
          <p:cNvSpPr/>
          <p:nvPr/>
        </p:nvSpPr>
        <p:spPr>
          <a:xfrm flipH="false" flipV="false" rot="0">
            <a:off x="-369898" y="7885131"/>
            <a:ext cx="2797197" cy="2746339"/>
          </a:xfrm>
          <a:custGeom>
            <a:avLst/>
            <a:gdLst/>
            <a:ahLst/>
            <a:cxnLst/>
            <a:rect r="r" b="b" t="t" l="l"/>
            <a:pathLst>
              <a:path h="2746339" w="2797197">
                <a:moveTo>
                  <a:pt x="0" y="0"/>
                </a:moveTo>
                <a:lnTo>
                  <a:pt x="2797196" y="0"/>
                </a:lnTo>
                <a:lnTo>
                  <a:pt x="2797196" y="2746338"/>
                </a:lnTo>
                <a:lnTo>
                  <a:pt x="0" y="2746338"/>
                </a:lnTo>
                <a:lnTo>
                  <a:pt x="0" y="0"/>
                </a:lnTo>
                <a:close/>
              </a:path>
            </a:pathLst>
          </a:custGeom>
          <a:blipFill>
            <a:blip r:embed="rId3">
              <a:alphaModFix amt="26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957273" y="4453230"/>
            <a:ext cx="11459485" cy="5377843"/>
          </a:xfrm>
          <a:custGeom>
            <a:avLst/>
            <a:gdLst/>
            <a:ahLst/>
            <a:cxnLst/>
            <a:rect r="r" b="b" t="t" l="l"/>
            <a:pathLst>
              <a:path h="5377843" w="11459485">
                <a:moveTo>
                  <a:pt x="0" y="0"/>
                </a:moveTo>
                <a:lnTo>
                  <a:pt x="11459484" y="0"/>
                </a:lnTo>
                <a:lnTo>
                  <a:pt x="11459484" y="5377843"/>
                </a:lnTo>
                <a:lnTo>
                  <a:pt x="0" y="5377843"/>
                </a:lnTo>
                <a:lnTo>
                  <a:pt x="0" y="0"/>
                </a:lnTo>
                <a:close/>
              </a:path>
            </a:pathLst>
          </a:custGeom>
          <a:blipFill>
            <a:blip r:embed="rId5"/>
            <a:stretch>
              <a:fillRect l="0" t="-3205" r="0" b="-2463"/>
            </a:stretch>
          </a:blipFill>
        </p:spPr>
      </p:sp>
      <p:sp>
        <p:nvSpPr>
          <p:cNvPr name="TextBox 6" id="6"/>
          <p:cNvSpPr txBox="true"/>
          <p:nvPr/>
        </p:nvSpPr>
        <p:spPr>
          <a:xfrm rot="0">
            <a:off x="637105" y="370317"/>
            <a:ext cx="17013791" cy="1088201"/>
          </a:xfrm>
          <a:prstGeom prst="rect">
            <a:avLst/>
          </a:prstGeom>
        </p:spPr>
        <p:txBody>
          <a:bodyPr anchor="t" rtlCol="false" tIns="0" lIns="0" bIns="0" rIns="0">
            <a:spAutoFit/>
          </a:bodyPr>
          <a:lstStyle/>
          <a:p>
            <a:pPr algn="ctr">
              <a:lnSpc>
                <a:spcPts val="6843"/>
              </a:lnSpc>
            </a:pPr>
            <a:r>
              <a:rPr lang="en-US" sz="11405">
                <a:solidFill>
                  <a:srgbClr val="FFFFFF"/>
                </a:solidFill>
                <a:latin typeface="RQND Pro"/>
                <a:ea typeface="RQND Pro"/>
                <a:cs typeface="RQND Pro"/>
                <a:sym typeface="RQND Pro"/>
              </a:rPr>
              <a:t>MELIHAT DETAIL PERUBAHAN</a:t>
            </a:r>
          </a:p>
        </p:txBody>
      </p:sp>
      <p:sp>
        <p:nvSpPr>
          <p:cNvPr name="TextBox 7" id="7"/>
          <p:cNvSpPr txBox="true"/>
          <p:nvPr/>
        </p:nvSpPr>
        <p:spPr>
          <a:xfrm rot="0">
            <a:off x="637105" y="2480061"/>
            <a:ext cx="16622195" cy="1200326"/>
          </a:xfrm>
          <a:prstGeom prst="rect">
            <a:avLst/>
          </a:prstGeom>
        </p:spPr>
        <p:txBody>
          <a:bodyPr anchor="t" rtlCol="false" tIns="0" lIns="0" bIns="0" rIns="0">
            <a:spAutoFit/>
          </a:bodyPr>
          <a:lstStyle/>
          <a:p>
            <a:pPr algn="l">
              <a:lnSpc>
                <a:spcPts val="4715"/>
              </a:lnSpc>
              <a:spcBef>
                <a:spcPct val="0"/>
              </a:spcBef>
            </a:pPr>
            <a:r>
              <a:rPr lang="en-US" sz="3368">
                <a:solidFill>
                  <a:srgbClr val="FFFFFF"/>
                </a:solidFill>
                <a:latin typeface="Poppins"/>
                <a:ea typeface="Poppins"/>
                <a:cs typeface="Poppins"/>
                <a:sym typeface="Poppins"/>
              </a:rPr>
              <a:t> Untuk melihat secera jelas perubahan yang terjadi Seperti baris mana yang ditambah (+) atau dihapus (-)</a:t>
            </a:r>
          </a:p>
        </p:txBody>
      </p:sp>
      <p:sp>
        <p:nvSpPr>
          <p:cNvPr name="TextBox 8" id="8"/>
          <p:cNvSpPr txBox="true"/>
          <p:nvPr/>
        </p:nvSpPr>
        <p:spPr>
          <a:xfrm rot="0">
            <a:off x="7378750" y="1353743"/>
            <a:ext cx="3138904" cy="962518"/>
          </a:xfrm>
          <a:prstGeom prst="rect">
            <a:avLst/>
          </a:prstGeom>
        </p:spPr>
        <p:txBody>
          <a:bodyPr anchor="t" rtlCol="false" tIns="0" lIns="0" bIns="0" rIns="0">
            <a:spAutoFit/>
          </a:bodyPr>
          <a:lstStyle/>
          <a:p>
            <a:pPr algn="ctr">
              <a:lnSpc>
                <a:spcPts val="7895"/>
              </a:lnSpc>
            </a:pPr>
            <a:r>
              <a:rPr lang="en-US" sz="5639" b="true">
                <a:solidFill>
                  <a:srgbClr val="FFFFFF"/>
                </a:solidFill>
                <a:latin typeface="Open Sans Bold"/>
                <a:ea typeface="Open Sans Bold"/>
                <a:cs typeface="Open Sans Bold"/>
                <a:sym typeface="Open Sans Bold"/>
              </a:rPr>
              <a:t>Git dif</a:t>
            </a:r>
          </a:p>
        </p:txBody>
      </p:sp>
      <p:sp>
        <p:nvSpPr>
          <p:cNvPr name="TextBox 9" id="9"/>
          <p:cNvSpPr txBox="true"/>
          <p:nvPr/>
        </p:nvSpPr>
        <p:spPr>
          <a:xfrm rot="0">
            <a:off x="594772" y="3980348"/>
            <a:ext cx="2544132" cy="812415"/>
          </a:xfrm>
          <a:prstGeom prst="rect">
            <a:avLst/>
          </a:prstGeom>
        </p:spPr>
        <p:txBody>
          <a:bodyPr anchor="t" rtlCol="false" tIns="0" lIns="0" bIns="0" rIns="0">
            <a:spAutoFit/>
          </a:bodyPr>
          <a:lstStyle/>
          <a:p>
            <a:pPr algn="l">
              <a:lnSpc>
                <a:spcPts val="6340"/>
              </a:lnSpc>
              <a:spcBef>
                <a:spcPct val="0"/>
              </a:spcBef>
            </a:pPr>
            <a:r>
              <a:rPr lang="en-US" sz="4528" b="true">
                <a:solidFill>
                  <a:srgbClr val="FFFFFF"/>
                </a:solidFill>
                <a:latin typeface="Poppins Bold"/>
                <a:ea typeface="Poppins Bold"/>
                <a:cs typeface="Poppins Bold"/>
                <a:sym typeface="Poppins Bold"/>
              </a:rPr>
              <a:t>contoh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TextBox 3" id="3"/>
          <p:cNvSpPr txBox="true"/>
          <p:nvPr/>
        </p:nvSpPr>
        <p:spPr>
          <a:xfrm rot="0">
            <a:off x="637105" y="8597732"/>
            <a:ext cx="1229733" cy="895978"/>
          </a:xfrm>
          <a:prstGeom prst="rect">
            <a:avLst/>
          </a:prstGeom>
        </p:spPr>
        <p:txBody>
          <a:bodyPr anchor="t" rtlCol="false" tIns="0" lIns="0" bIns="0" rIns="0">
            <a:spAutoFit/>
          </a:bodyPr>
          <a:lstStyle/>
          <a:p>
            <a:pPr algn="ctr">
              <a:lnSpc>
                <a:spcPts val="7279"/>
              </a:lnSpc>
              <a:spcBef>
                <a:spcPct val="0"/>
              </a:spcBef>
            </a:pPr>
            <a:r>
              <a:rPr lang="en-US" sz="5199">
                <a:solidFill>
                  <a:srgbClr val="FFFFFF"/>
                </a:solidFill>
                <a:latin typeface="RQND Pro"/>
                <a:ea typeface="RQND Pro"/>
                <a:cs typeface="RQND Pro"/>
                <a:sym typeface="RQND Pro"/>
              </a:rPr>
              <a:t>04</a:t>
            </a:r>
          </a:p>
        </p:txBody>
      </p:sp>
      <p:sp>
        <p:nvSpPr>
          <p:cNvPr name="Freeform 4" id="4"/>
          <p:cNvSpPr/>
          <p:nvPr/>
        </p:nvSpPr>
        <p:spPr>
          <a:xfrm flipH="false" flipV="false" rot="0">
            <a:off x="-369898" y="7885131"/>
            <a:ext cx="2797197" cy="2746339"/>
          </a:xfrm>
          <a:custGeom>
            <a:avLst/>
            <a:gdLst/>
            <a:ahLst/>
            <a:cxnLst/>
            <a:rect r="r" b="b" t="t" l="l"/>
            <a:pathLst>
              <a:path h="2746339" w="2797197">
                <a:moveTo>
                  <a:pt x="0" y="0"/>
                </a:moveTo>
                <a:lnTo>
                  <a:pt x="2797196" y="0"/>
                </a:lnTo>
                <a:lnTo>
                  <a:pt x="2797196" y="2746338"/>
                </a:lnTo>
                <a:lnTo>
                  <a:pt x="0" y="2746338"/>
                </a:lnTo>
                <a:lnTo>
                  <a:pt x="0" y="0"/>
                </a:lnTo>
                <a:close/>
              </a:path>
            </a:pathLst>
          </a:custGeom>
          <a:blipFill>
            <a:blip r:embed="rId3">
              <a:alphaModFix amt="26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922151" y="5264347"/>
            <a:ext cx="10774915" cy="4548757"/>
          </a:xfrm>
          <a:custGeom>
            <a:avLst/>
            <a:gdLst/>
            <a:ahLst/>
            <a:cxnLst/>
            <a:rect r="r" b="b" t="t" l="l"/>
            <a:pathLst>
              <a:path h="4548757" w="10774915">
                <a:moveTo>
                  <a:pt x="0" y="0"/>
                </a:moveTo>
                <a:lnTo>
                  <a:pt x="10774916" y="0"/>
                </a:lnTo>
                <a:lnTo>
                  <a:pt x="10774916" y="4548757"/>
                </a:lnTo>
                <a:lnTo>
                  <a:pt x="0" y="4548757"/>
                </a:lnTo>
                <a:lnTo>
                  <a:pt x="0" y="0"/>
                </a:lnTo>
                <a:close/>
              </a:path>
            </a:pathLst>
          </a:custGeom>
          <a:blipFill>
            <a:blip r:embed="rId5"/>
            <a:stretch>
              <a:fillRect l="0" t="0" r="-4884" b="0"/>
            </a:stretch>
          </a:blipFill>
        </p:spPr>
      </p:sp>
      <p:sp>
        <p:nvSpPr>
          <p:cNvPr name="TextBox 6" id="6"/>
          <p:cNvSpPr txBox="true"/>
          <p:nvPr/>
        </p:nvSpPr>
        <p:spPr>
          <a:xfrm rot="0">
            <a:off x="637105" y="500688"/>
            <a:ext cx="17013791" cy="1088201"/>
          </a:xfrm>
          <a:prstGeom prst="rect">
            <a:avLst/>
          </a:prstGeom>
        </p:spPr>
        <p:txBody>
          <a:bodyPr anchor="t" rtlCol="false" tIns="0" lIns="0" bIns="0" rIns="0">
            <a:spAutoFit/>
          </a:bodyPr>
          <a:lstStyle/>
          <a:p>
            <a:pPr algn="ctr">
              <a:lnSpc>
                <a:spcPts val="6843"/>
              </a:lnSpc>
            </a:pPr>
            <a:r>
              <a:rPr lang="en-US" sz="11405">
                <a:solidFill>
                  <a:srgbClr val="FFFFFF"/>
                </a:solidFill>
                <a:latin typeface="RQND Pro"/>
                <a:ea typeface="RQND Pro"/>
                <a:cs typeface="RQND Pro"/>
                <a:sym typeface="RQND Pro"/>
              </a:rPr>
              <a:t>MELIHAT DETAIL PERUBAHAN</a:t>
            </a:r>
          </a:p>
        </p:txBody>
      </p:sp>
      <p:sp>
        <p:nvSpPr>
          <p:cNvPr name="TextBox 7" id="7"/>
          <p:cNvSpPr txBox="true"/>
          <p:nvPr/>
        </p:nvSpPr>
        <p:spPr>
          <a:xfrm rot="0">
            <a:off x="1151431" y="2545028"/>
            <a:ext cx="15111818" cy="1790876"/>
          </a:xfrm>
          <a:prstGeom prst="rect">
            <a:avLst/>
          </a:prstGeom>
        </p:spPr>
        <p:txBody>
          <a:bodyPr anchor="t" rtlCol="false" tIns="0" lIns="0" bIns="0" rIns="0">
            <a:spAutoFit/>
          </a:bodyPr>
          <a:lstStyle/>
          <a:p>
            <a:pPr algn="l">
              <a:lnSpc>
                <a:spcPts val="4715"/>
              </a:lnSpc>
              <a:spcBef>
                <a:spcPct val="0"/>
              </a:spcBef>
            </a:pPr>
            <a:r>
              <a:rPr lang="en-US" sz="3368">
                <a:solidFill>
                  <a:srgbClr val="FFFFFF"/>
                </a:solidFill>
                <a:latin typeface="Poppins"/>
                <a:ea typeface="Poppins"/>
                <a:cs typeface="Poppins"/>
                <a:sym typeface="Poppins"/>
              </a:rPr>
              <a:t>Untuk menampilkan status file di repository seperti : File baru (untracked), File yang berubah tapi belum di-stagge, dan File yang sudah siap di-commit</a:t>
            </a:r>
          </a:p>
        </p:txBody>
      </p:sp>
      <p:sp>
        <p:nvSpPr>
          <p:cNvPr name="TextBox 8" id="8"/>
          <p:cNvSpPr txBox="true"/>
          <p:nvPr/>
        </p:nvSpPr>
        <p:spPr>
          <a:xfrm rot="0">
            <a:off x="4948505" y="1474589"/>
            <a:ext cx="6832179" cy="1044799"/>
          </a:xfrm>
          <a:prstGeom prst="rect">
            <a:avLst/>
          </a:prstGeom>
        </p:spPr>
        <p:txBody>
          <a:bodyPr anchor="t" rtlCol="false" tIns="0" lIns="0" bIns="0" rIns="0">
            <a:spAutoFit/>
          </a:bodyPr>
          <a:lstStyle/>
          <a:p>
            <a:pPr algn="ctr">
              <a:lnSpc>
                <a:spcPts val="8565"/>
              </a:lnSpc>
            </a:pPr>
            <a:r>
              <a:rPr lang="en-US" sz="6117" b="true">
                <a:solidFill>
                  <a:srgbClr val="FFFFFF"/>
                </a:solidFill>
                <a:latin typeface="Open Sans Bold"/>
                <a:ea typeface="Open Sans Bold"/>
                <a:cs typeface="Open Sans Bold"/>
                <a:sym typeface="Open Sans Bold"/>
              </a:rPr>
              <a:t>Git Status</a:t>
            </a:r>
          </a:p>
        </p:txBody>
      </p:sp>
      <p:sp>
        <p:nvSpPr>
          <p:cNvPr name="TextBox 9" id="9"/>
          <p:cNvSpPr txBox="true"/>
          <p:nvPr/>
        </p:nvSpPr>
        <p:spPr>
          <a:xfrm rot="0">
            <a:off x="1028700" y="4791464"/>
            <a:ext cx="2544132" cy="812385"/>
          </a:xfrm>
          <a:prstGeom prst="rect">
            <a:avLst/>
          </a:prstGeom>
        </p:spPr>
        <p:txBody>
          <a:bodyPr anchor="t" rtlCol="false" tIns="0" lIns="0" bIns="0" rIns="0">
            <a:spAutoFit/>
          </a:bodyPr>
          <a:lstStyle/>
          <a:p>
            <a:pPr algn="l">
              <a:lnSpc>
                <a:spcPts val="6340"/>
              </a:lnSpc>
              <a:spcBef>
                <a:spcPct val="0"/>
              </a:spcBef>
            </a:pPr>
            <a:r>
              <a:rPr lang="en-US" sz="4528" b="true">
                <a:solidFill>
                  <a:srgbClr val="FFFFFF"/>
                </a:solidFill>
                <a:latin typeface="Poppins Bold"/>
                <a:ea typeface="Poppins Bold"/>
                <a:cs typeface="Poppins Bold"/>
                <a:sym typeface="Poppins Bold"/>
              </a:rPr>
              <a:t>Contoh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TextBox 3" id="3"/>
          <p:cNvSpPr txBox="true"/>
          <p:nvPr/>
        </p:nvSpPr>
        <p:spPr>
          <a:xfrm rot="0">
            <a:off x="637105" y="8597732"/>
            <a:ext cx="1229733" cy="895978"/>
          </a:xfrm>
          <a:prstGeom prst="rect">
            <a:avLst/>
          </a:prstGeom>
        </p:spPr>
        <p:txBody>
          <a:bodyPr anchor="t" rtlCol="false" tIns="0" lIns="0" bIns="0" rIns="0">
            <a:spAutoFit/>
          </a:bodyPr>
          <a:lstStyle/>
          <a:p>
            <a:pPr algn="ctr">
              <a:lnSpc>
                <a:spcPts val="7279"/>
              </a:lnSpc>
              <a:spcBef>
                <a:spcPct val="0"/>
              </a:spcBef>
            </a:pPr>
            <a:r>
              <a:rPr lang="en-US" sz="5199">
                <a:solidFill>
                  <a:srgbClr val="FFFFFF"/>
                </a:solidFill>
                <a:latin typeface="RQND Pro"/>
                <a:ea typeface="RQND Pro"/>
                <a:cs typeface="RQND Pro"/>
                <a:sym typeface="RQND Pro"/>
              </a:rPr>
              <a:t>04</a:t>
            </a:r>
          </a:p>
        </p:txBody>
      </p:sp>
      <p:sp>
        <p:nvSpPr>
          <p:cNvPr name="Freeform 4" id="4"/>
          <p:cNvSpPr/>
          <p:nvPr/>
        </p:nvSpPr>
        <p:spPr>
          <a:xfrm flipH="false" flipV="false" rot="0">
            <a:off x="-369898" y="7885131"/>
            <a:ext cx="2797197" cy="2746339"/>
          </a:xfrm>
          <a:custGeom>
            <a:avLst/>
            <a:gdLst/>
            <a:ahLst/>
            <a:cxnLst/>
            <a:rect r="r" b="b" t="t" l="l"/>
            <a:pathLst>
              <a:path h="2746339" w="2797197">
                <a:moveTo>
                  <a:pt x="0" y="0"/>
                </a:moveTo>
                <a:lnTo>
                  <a:pt x="2797196" y="0"/>
                </a:lnTo>
                <a:lnTo>
                  <a:pt x="2797196" y="2746338"/>
                </a:lnTo>
                <a:lnTo>
                  <a:pt x="0" y="2746338"/>
                </a:lnTo>
                <a:lnTo>
                  <a:pt x="0" y="0"/>
                </a:lnTo>
                <a:close/>
              </a:path>
            </a:pathLst>
          </a:custGeom>
          <a:blipFill>
            <a:blip r:embed="rId3">
              <a:alphaModFix amt="26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610739" y="4192452"/>
            <a:ext cx="13648561" cy="5753609"/>
          </a:xfrm>
          <a:custGeom>
            <a:avLst/>
            <a:gdLst/>
            <a:ahLst/>
            <a:cxnLst/>
            <a:rect r="r" b="b" t="t" l="l"/>
            <a:pathLst>
              <a:path h="5753609" w="13648561">
                <a:moveTo>
                  <a:pt x="0" y="0"/>
                </a:moveTo>
                <a:lnTo>
                  <a:pt x="13648561" y="0"/>
                </a:lnTo>
                <a:lnTo>
                  <a:pt x="13648561" y="5753609"/>
                </a:lnTo>
                <a:lnTo>
                  <a:pt x="0" y="5753609"/>
                </a:lnTo>
                <a:lnTo>
                  <a:pt x="0" y="0"/>
                </a:lnTo>
                <a:close/>
              </a:path>
            </a:pathLst>
          </a:custGeom>
          <a:blipFill>
            <a:blip r:embed="rId5"/>
            <a:stretch>
              <a:fillRect l="0" t="-4079" r="0" b="0"/>
            </a:stretch>
          </a:blipFill>
        </p:spPr>
      </p:sp>
      <p:sp>
        <p:nvSpPr>
          <p:cNvPr name="TextBox 6" id="6"/>
          <p:cNvSpPr txBox="true"/>
          <p:nvPr/>
        </p:nvSpPr>
        <p:spPr>
          <a:xfrm rot="0">
            <a:off x="637105" y="370317"/>
            <a:ext cx="17013791" cy="1088201"/>
          </a:xfrm>
          <a:prstGeom prst="rect">
            <a:avLst/>
          </a:prstGeom>
        </p:spPr>
        <p:txBody>
          <a:bodyPr anchor="t" rtlCol="false" tIns="0" lIns="0" bIns="0" rIns="0">
            <a:spAutoFit/>
          </a:bodyPr>
          <a:lstStyle/>
          <a:p>
            <a:pPr algn="ctr">
              <a:lnSpc>
                <a:spcPts val="6843"/>
              </a:lnSpc>
            </a:pPr>
            <a:r>
              <a:rPr lang="en-US" sz="11405">
                <a:solidFill>
                  <a:srgbClr val="FFFFFF"/>
                </a:solidFill>
                <a:latin typeface="RQND Pro"/>
                <a:ea typeface="RQND Pro"/>
                <a:cs typeface="RQND Pro"/>
                <a:sym typeface="RQND Pro"/>
              </a:rPr>
              <a:t>MELIHAT DETAIL PERUBAHAN</a:t>
            </a:r>
          </a:p>
        </p:txBody>
      </p:sp>
      <p:sp>
        <p:nvSpPr>
          <p:cNvPr name="TextBox 7" id="7"/>
          <p:cNvSpPr txBox="true"/>
          <p:nvPr/>
        </p:nvSpPr>
        <p:spPr>
          <a:xfrm rot="0">
            <a:off x="832902" y="2577744"/>
            <a:ext cx="16622195" cy="1200326"/>
          </a:xfrm>
          <a:prstGeom prst="rect">
            <a:avLst/>
          </a:prstGeom>
        </p:spPr>
        <p:txBody>
          <a:bodyPr anchor="t" rtlCol="false" tIns="0" lIns="0" bIns="0" rIns="0">
            <a:spAutoFit/>
          </a:bodyPr>
          <a:lstStyle/>
          <a:p>
            <a:pPr algn="l">
              <a:lnSpc>
                <a:spcPts val="4715"/>
              </a:lnSpc>
              <a:spcBef>
                <a:spcPct val="0"/>
              </a:spcBef>
            </a:pPr>
            <a:r>
              <a:rPr lang="en-US" sz="3368">
                <a:solidFill>
                  <a:srgbClr val="FFFFFF"/>
                </a:solidFill>
                <a:latin typeface="Poppins"/>
                <a:ea typeface="Poppins"/>
                <a:cs typeface="Poppins"/>
                <a:sym typeface="Poppins"/>
              </a:rPr>
              <a:t>Berfungsi untuk melihat riwayat commit secara lengkap Seperti siapa yang commit, kapan, dan pesan commit</a:t>
            </a:r>
          </a:p>
        </p:txBody>
      </p:sp>
      <p:sp>
        <p:nvSpPr>
          <p:cNvPr name="TextBox 8" id="8"/>
          <p:cNvSpPr txBox="true"/>
          <p:nvPr/>
        </p:nvSpPr>
        <p:spPr>
          <a:xfrm rot="0">
            <a:off x="7455690" y="1334693"/>
            <a:ext cx="3376619" cy="1085932"/>
          </a:xfrm>
          <a:prstGeom prst="rect">
            <a:avLst/>
          </a:prstGeom>
        </p:spPr>
        <p:txBody>
          <a:bodyPr anchor="t" rtlCol="false" tIns="0" lIns="0" bIns="0" rIns="0">
            <a:spAutoFit/>
          </a:bodyPr>
          <a:lstStyle/>
          <a:p>
            <a:pPr algn="ctr">
              <a:lnSpc>
                <a:spcPts val="8845"/>
              </a:lnSpc>
            </a:pPr>
            <a:r>
              <a:rPr lang="en-US" sz="6317" b="true">
                <a:solidFill>
                  <a:srgbClr val="FFFFFF"/>
                </a:solidFill>
                <a:latin typeface="Open Sans Bold"/>
                <a:ea typeface="Open Sans Bold"/>
                <a:cs typeface="Open Sans Bold"/>
                <a:sym typeface="Open Sans Bold"/>
              </a:rPr>
              <a:t>Git log</a:t>
            </a:r>
          </a:p>
        </p:txBody>
      </p:sp>
      <p:sp>
        <p:nvSpPr>
          <p:cNvPr name="TextBox 9" id="9"/>
          <p:cNvSpPr txBox="true"/>
          <p:nvPr/>
        </p:nvSpPr>
        <p:spPr>
          <a:xfrm rot="0">
            <a:off x="776878" y="4059102"/>
            <a:ext cx="2544132" cy="812415"/>
          </a:xfrm>
          <a:prstGeom prst="rect">
            <a:avLst/>
          </a:prstGeom>
        </p:spPr>
        <p:txBody>
          <a:bodyPr anchor="t" rtlCol="false" tIns="0" lIns="0" bIns="0" rIns="0">
            <a:spAutoFit/>
          </a:bodyPr>
          <a:lstStyle/>
          <a:p>
            <a:pPr algn="l">
              <a:lnSpc>
                <a:spcPts val="6340"/>
              </a:lnSpc>
              <a:spcBef>
                <a:spcPct val="0"/>
              </a:spcBef>
            </a:pPr>
            <a:r>
              <a:rPr lang="en-US" sz="4528" b="true">
                <a:solidFill>
                  <a:srgbClr val="FFFFFF"/>
                </a:solidFill>
                <a:latin typeface="Poppins Bold"/>
                <a:ea typeface="Poppins Bold"/>
                <a:cs typeface="Poppins Bold"/>
                <a:sym typeface="Poppins Bold"/>
              </a:rPr>
              <a:t>contoh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TextBox 3" id="3"/>
          <p:cNvSpPr txBox="true"/>
          <p:nvPr/>
        </p:nvSpPr>
        <p:spPr>
          <a:xfrm rot="0">
            <a:off x="637105" y="8597732"/>
            <a:ext cx="1229733" cy="895978"/>
          </a:xfrm>
          <a:prstGeom prst="rect">
            <a:avLst/>
          </a:prstGeom>
        </p:spPr>
        <p:txBody>
          <a:bodyPr anchor="t" rtlCol="false" tIns="0" lIns="0" bIns="0" rIns="0">
            <a:spAutoFit/>
          </a:bodyPr>
          <a:lstStyle/>
          <a:p>
            <a:pPr algn="ctr">
              <a:lnSpc>
                <a:spcPts val="7279"/>
              </a:lnSpc>
              <a:spcBef>
                <a:spcPct val="0"/>
              </a:spcBef>
            </a:pPr>
            <a:r>
              <a:rPr lang="en-US" sz="5199">
                <a:solidFill>
                  <a:srgbClr val="FFFFFF"/>
                </a:solidFill>
                <a:latin typeface="RQND Pro"/>
                <a:ea typeface="RQND Pro"/>
                <a:cs typeface="RQND Pro"/>
                <a:sym typeface="RQND Pro"/>
              </a:rPr>
              <a:t>04</a:t>
            </a:r>
          </a:p>
        </p:txBody>
      </p:sp>
      <p:sp>
        <p:nvSpPr>
          <p:cNvPr name="Freeform 4" id="4"/>
          <p:cNvSpPr/>
          <p:nvPr/>
        </p:nvSpPr>
        <p:spPr>
          <a:xfrm flipH="false" flipV="false" rot="0">
            <a:off x="-369898" y="7885131"/>
            <a:ext cx="2797197" cy="2746339"/>
          </a:xfrm>
          <a:custGeom>
            <a:avLst/>
            <a:gdLst/>
            <a:ahLst/>
            <a:cxnLst/>
            <a:rect r="r" b="b" t="t" l="l"/>
            <a:pathLst>
              <a:path h="2746339" w="2797197">
                <a:moveTo>
                  <a:pt x="0" y="0"/>
                </a:moveTo>
                <a:lnTo>
                  <a:pt x="2797196" y="0"/>
                </a:lnTo>
                <a:lnTo>
                  <a:pt x="2797196" y="2746338"/>
                </a:lnTo>
                <a:lnTo>
                  <a:pt x="0" y="2746338"/>
                </a:lnTo>
                <a:lnTo>
                  <a:pt x="0" y="0"/>
                </a:lnTo>
                <a:close/>
              </a:path>
            </a:pathLst>
          </a:custGeom>
          <a:blipFill>
            <a:blip r:embed="rId3">
              <a:alphaModFix amt="26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181464" y="5690125"/>
            <a:ext cx="13925072" cy="2543509"/>
          </a:xfrm>
          <a:custGeom>
            <a:avLst/>
            <a:gdLst/>
            <a:ahLst/>
            <a:cxnLst/>
            <a:rect r="r" b="b" t="t" l="l"/>
            <a:pathLst>
              <a:path h="2543509" w="13925072">
                <a:moveTo>
                  <a:pt x="0" y="0"/>
                </a:moveTo>
                <a:lnTo>
                  <a:pt x="13925072" y="0"/>
                </a:lnTo>
                <a:lnTo>
                  <a:pt x="13925072" y="2543509"/>
                </a:lnTo>
                <a:lnTo>
                  <a:pt x="0" y="2543509"/>
                </a:lnTo>
                <a:lnTo>
                  <a:pt x="0" y="0"/>
                </a:lnTo>
                <a:close/>
              </a:path>
            </a:pathLst>
          </a:custGeom>
          <a:blipFill>
            <a:blip r:embed="rId5"/>
            <a:stretch>
              <a:fillRect l="0" t="0" r="0" b="0"/>
            </a:stretch>
          </a:blipFill>
        </p:spPr>
      </p:sp>
      <p:sp>
        <p:nvSpPr>
          <p:cNvPr name="TextBox 6" id="6"/>
          <p:cNvSpPr txBox="true"/>
          <p:nvPr/>
        </p:nvSpPr>
        <p:spPr>
          <a:xfrm rot="0">
            <a:off x="637105" y="529128"/>
            <a:ext cx="17013791" cy="1088201"/>
          </a:xfrm>
          <a:prstGeom prst="rect">
            <a:avLst/>
          </a:prstGeom>
        </p:spPr>
        <p:txBody>
          <a:bodyPr anchor="t" rtlCol="false" tIns="0" lIns="0" bIns="0" rIns="0">
            <a:spAutoFit/>
          </a:bodyPr>
          <a:lstStyle/>
          <a:p>
            <a:pPr algn="ctr">
              <a:lnSpc>
                <a:spcPts val="6843"/>
              </a:lnSpc>
            </a:pPr>
            <a:r>
              <a:rPr lang="en-US" sz="11405">
                <a:solidFill>
                  <a:srgbClr val="FFFFFF"/>
                </a:solidFill>
                <a:latin typeface="RQND Pro"/>
                <a:ea typeface="RQND Pro"/>
                <a:cs typeface="RQND Pro"/>
                <a:sym typeface="RQND Pro"/>
              </a:rPr>
              <a:t>MELIHAT DETAIL PERUBAHAN</a:t>
            </a:r>
          </a:p>
        </p:txBody>
      </p:sp>
      <p:sp>
        <p:nvSpPr>
          <p:cNvPr name="TextBox 7" id="7"/>
          <p:cNvSpPr txBox="true"/>
          <p:nvPr/>
        </p:nvSpPr>
        <p:spPr>
          <a:xfrm rot="0">
            <a:off x="637105" y="3010347"/>
            <a:ext cx="16622195" cy="1200326"/>
          </a:xfrm>
          <a:prstGeom prst="rect">
            <a:avLst/>
          </a:prstGeom>
        </p:spPr>
        <p:txBody>
          <a:bodyPr anchor="t" rtlCol="false" tIns="0" lIns="0" bIns="0" rIns="0">
            <a:spAutoFit/>
          </a:bodyPr>
          <a:lstStyle/>
          <a:p>
            <a:pPr algn="l">
              <a:lnSpc>
                <a:spcPts val="4715"/>
              </a:lnSpc>
              <a:spcBef>
                <a:spcPct val="0"/>
              </a:spcBef>
            </a:pPr>
            <a:r>
              <a:rPr lang="en-US" sz="3368">
                <a:solidFill>
                  <a:srgbClr val="FFFFFF"/>
                </a:solidFill>
                <a:latin typeface="Poppins"/>
                <a:ea typeface="Poppins"/>
                <a:cs typeface="Poppins"/>
                <a:sym typeface="Poppins"/>
              </a:rPr>
              <a:t>Menampilkan riwayat commit secara singkat (1 baris per commit) Supaya Lebih mudah dibaca dan untuk melihat daftar commit</a:t>
            </a:r>
          </a:p>
        </p:txBody>
      </p:sp>
      <p:sp>
        <p:nvSpPr>
          <p:cNvPr name="TextBox 8" id="8"/>
          <p:cNvSpPr txBox="true"/>
          <p:nvPr/>
        </p:nvSpPr>
        <p:spPr>
          <a:xfrm rot="0">
            <a:off x="5151097" y="1874459"/>
            <a:ext cx="6832179" cy="1044799"/>
          </a:xfrm>
          <a:prstGeom prst="rect">
            <a:avLst/>
          </a:prstGeom>
        </p:spPr>
        <p:txBody>
          <a:bodyPr anchor="t" rtlCol="false" tIns="0" lIns="0" bIns="0" rIns="0">
            <a:spAutoFit/>
          </a:bodyPr>
          <a:lstStyle/>
          <a:p>
            <a:pPr algn="ctr">
              <a:lnSpc>
                <a:spcPts val="8565"/>
              </a:lnSpc>
            </a:pPr>
            <a:r>
              <a:rPr lang="en-US" sz="6117" b="true">
                <a:solidFill>
                  <a:srgbClr val="FFFFFF"/>
                </a:solidFill>
                <a:latin typeface="Open Sans Bold"/>
                <a:ea typeface="Open Sans Bold"/>
                <a:cs typeface="Open Sans Bold"/>
                <a:sym typeface="Open Sans Bold"/>
              </a:rPr>
              <a:t>Git log –-oneline</a:t>
            </a:r>
          </a:p>
        </p:txBody>
      </p:sp>
      <p:sp>
        <p:nvSpPr>
          <p:cNvPr name="TextBox 9" id="9"/>
          <p:cNvSpPr txBox="true"/>
          <p:nvPr/>
        </p:nvSpPr>
        <p:spPr>
          <a:xfrm rot="0">
            <a:off x="594772" y="4607608"/>
            <a:ext cx="2544132" cy="812415"/>
          </a:xfrm>
          <a:prstGeom prst="rect">
            <a:avLst/>
          </a:prstGeom>
        </p:spPr>
        <p:txBody>
          <a:bodyPr anchor="t" rtlCol="false" tIns="0" lIns="0" bIns="0" rIns="0">
            <a:spAutoFit/>
          </a:bodyPr>
          <a:lstStyle/>
          <a:p>
            <a:pPr algn="l">
              <a:lnSpc>
                <a:spcPts val="6340"/>
              </a:lnSpc>
              <a:spcBef>
                <a:spcPct val="0"/>
              </a:spcBef>
            </a:pPr>
            <a:r>
              <a:rPr lang="en-US" sz="4528" b="true">
                <a:solidFill>
                  <a:srgbClr val="FFFFFF"/>
                </a:solidFill>
                <a:latin typeface="Poppins Bold"/>
                <a:ea typeface="Poppins Bold"/>
                <a:cs typeface="Poppins Bold"/>
                <a:sym typeface="Poppins Bold"/>
              </a:rPr>
              <a:t>contoh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TextBox 3" id="3"/>
          <p:cNvSpPr txBox="true"/>
          <p:nvPr/>
        </p:nvSpPr>
        <p:spPr>
          <a:xfrm rot="0">
            <a:off x="637105" y="8597732"/>
            <a:ext cx="1229733" cy="895978"/>
          </a:xfrm>
          <a:prstGeom prst="rect">
            <a:avLst/>
          </a:prstGeom>
        </p:spPr>
        <p:txBody>
          <a:bodyPr anchor="t" rtlCol="false" tIns="0" lIns="0" bIns="0" rIns="0">
            <a:spAutoFit/>
          </a:bodyPr>
          <a:lstStyle/>
          <a:p>
            <a:pPr algn="ctr">
              <a:lnSpc>
                <a:spcPts val="7279"/>
              </a:lnSpc>
              <a:spcBef>
                <a:spcPct val="0"/>
              </a:spcBef>
            </a:pPr>
            <a:r>
              <a:rPr lang="en-US" sz="5199">
                <a:solidFill>
                  <a:srgbClr val="FFFFFF"/>
                </a:solidFill>
                <a:latin typeface="RQND Pro"/>
                <a:ea typeface="RQND Pro"/>
                <a:cs typeface="RQND Pro"/>
                <a:sym typeface="RQND Pro"/>
              </a:rPr>
              <a:t>04</a:t>
            </a:r>
          </a:p>
        </p:txBody>
      </p:sp>
      <p:sp>
        <p:nvSpPr>
          <p:cNvPr name="Freeform 4" id="4"/>
          <p:cNvSpPr/>
          <p:nvPr/>
        </p:nvSpPr>
        <p:spPr>
          <a:xfrm flipH="false" flipV="false" rot="0">
            <a:off x="-369898" y="7885131"/>
            <a:ext cx="2797197" cy="2746339"/>
          </a:xfrm>
          <a:custGeom>
            <a:avLst/>
            <a:gdLst/>
            <a:ahLst/>
            <a:cxnLst/>
            <a:rect r="r" b="b" t="t" l="l"/>
            <a:pathLst>
              <a:path h="2746339" w="2797197">
                <a:moveTo>
                  <a:pt x="0" y="0"/>
                </a:moveTo>
                <a:lnTo>
                  <a:pt x="2797196" y="0"/>
                </a:lnTo>
                <a:lnTo>
                  <a:pt x="2797196" y="2746338"/>
                </a:lnTo>
                <a:lnTo>
                  <a:pt x="0" y="2746338"/>
                </a:lnTo>
                <a:lnTo>
                  <a:pt x="0" y="0"/>
                </a:lnTo>
                <a:close/>
              </a:path>
            </a:pathLst>
          </a:custGeom>
          <a:blipFill>
            <a:blip r:embed="rId3">
              <a:alphaModFix amt="26000"/>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679438" y="1428394"/>
            <a:ext cx="17013791" cy="1088201"/>
          </a:xfrm>
          <a:prstGeom prst="rect">
            <a:avLst/>
          </a:prstGeom>
        </p:spPr>
        <p:txBody>
          <a:bodyPr anchor="t" rtlCol="false" tIns="0" lIns="0" bIns="0" rIns="0">
            <a:spAutoFit/>
          </a:bodyPr>
          <a:lstStyle/>
          <a:p>
            <a:pPr algn="ctr">
              <a:lnSpc>
                <a:spcPts val="6843"/>
              </a:lnSpc>
            </a:pPr>
            <a:r>
              <a:rPr lang="en-US" sz="11405">
                <a:solidFill>
                  <a:srgbClr val="FFFFFF"/>
                </a:solidFill>
                <a:latin typeface="RQND Pro"/>
                <a:ea typeface="RQND Pro"/>
                <a:cs typeface="RQND Pro"/>
                <a:sym typeface="RQND Pro"/>
              </a:rPr>
              <a:t>MELIHAT DETAIL PERUBAHAN</a:t>
            </a:r>
          </a:p>
        </p:txBody>
      </p:sp>
      <p:sp>
        <p:nvSpPr>
          <p:cNvPr name="TextBox 6" id="6"/>
          <p:cNvSpPr txBox="true"/>
          <p:nvPr/>
        </p:nvSpPr>
        <p:spPr>
          <a:xfrm rot="0">
            <a:off x="679438" y="3909613"/>
            <a:ext cx="16622195" cy="1200371"/>
          </a:xfrm>
          <a:prstGeom prst="rect">
            <a:avLst/>
          </a:prstGeom>
        </p:spPr>
        <p:txBody>
          <a:bodyPr anchor="t" rtlCol="false" tIns="0" lIns="0" bIns="0" rIns="0">
            <a:spAutoFit/>
          </a:bodyPr>
          <a:lstStyle/>
          <a:p>
            <a:pPr algn="l">
              <a:lnSpc>
                <a:spcPts val="4715"/>
              </a:lnSpc>
              <a:spcBef>
                <a:spcPct val="0"/>
              </a:spcBef>
            </a:pPr>
            <a:r>
              <a:rPr lang="en-US" sz="3368">
                <a:solidFill>
                  <a:srgbClr val="FFFFFF"/>
                </a:solidFill>
                <a:latin typeface="Poppins"/>
                <a:ea typeface="Poppins"/>
                <a:cs typeface="Poppins"/>
                <a:sym typeface="Poppins"/>
              </a:rPr>
              <a:t> Untuk mengambil versi file dari commit tertentu. Cocok kalau hanya ingin melihat isi file lama, tanpa mengubah seluruh project.</a:t>
            </a:r>
          </a:p>
        </p:txBody>
      </p:sp>
      <p:sp>
        <p:nvSpPr>
          <p:cNvPr name="TextBox 7" id="7"/>
          <p:cNvSpPr txBox="true"/>
          <p:nvPr/>
        </p:nvSpPr>
        <p:spPr>
          <a:xfrm rot="0">
            <a:off x="5318120" y="2685942"/>
            <a:ext cx="6832179" cy="1044799"/>
          </a:xfrm>
          <a:prstGeom prst="rect">
            <a:avLst/>
          </a:prstGeom>
        </p:spPr>
        <p:txBody>
          <a:bodyPr anchor="t" rtlCol="false" tIns="0" lIns="0" bIns="0" rIns="0">
            <a:spAutoFit/>
          </a:bodyPr>
          <a:lstStyle/>
          <a:p>
            <a:pPr algn="ctr">
              <a:lnSpc>
                <a:spcPts val="8565"/>
              </a:lnSpc>
            </a:pPr>
            <a:r>
              <a:rPr lang="en-US" sz="6117" b="true">
                <a:solidFill>
                  <a:srgbClr val="FFFFFF"/>
                </a:solidFill>
                <a:latin typeface="Open Sans Bold"/>
                <a:ea typeface="Open Sans Bold"/>
                <a:cs typeface="Open Sans Bold"/>
                <a:sym typeface="Open Sans Bold"/>
              </a:rPr>
              <a:t>Git Chekout</a:t>
            </a:r>
          </a:p>
        </p:txBody>
      </p:sp>
      <p:sp>
        <p:nvSpPr>
          <p:cNvPr name="TextBox 8" id="8"/>
          <p:cNvSpPr txBox="true"/>
          <p:nvPr/>
        </p:nvSpPr>
        <p:spPr>
          <a:xfrm rot="0">
            <a:off x="637105" y="5506875"/>
            <a:ext cx="2544132" cy="812415"/>
          </a:xfrm>
          <a:prstGeom prst="rect">
            <a:avLst/>
          </a:prstGeom>
        </p:spPr>
        <p:txBody>
          <a:bodyPr anchor="t" rtlCol="false" tIns="0" lIns="0" bIns="0" rIns="0">
            <a:spAutoFit/>
          </a:bodyPr>
          <a:lstStyle/>
          <a:p>
            <a:pPr algn="l">
              <a:lnSpc>
                <a:spcPts val="6340"/>
              </a:lnSpc>
              <a:spcBef>
                <a:spcPct val="0"/>
              </a:spcBef>
            </a:pPr>
            <a:r>
              <a:rPr lang="en-US" sz="4528" b="true">
                <a:solidFill>
                  <a:srgbClr val="FFFFFF"/>
                </a:solidFill>
                <a:latin typeface="Poppins Bold"/>
                <a:ea typeface="Poppins Bold"/>
                <a:cs typeface="Poppins Bold"/>
                <a:sym typeface="Poppins Bold"/>
              </a:rPr>
              <a:t>contoh :</a:t>
            </a:r>
          </a:p>
        </p:txBody>
      </p:sp>
      <p:sp>
        <p:nvSpPr>
          <p:cNvPr name="TextBox 9" id="9"/>
          <p:cNvSpPr txBox="true"/>
          <p:nvPr/>
        </p:nvSpPr>
        <p:spPr>
          <a:xfrm rot="0">
            <a:off x="4306631" y="5535450"/>
            <a:ext cx="9367809" cy="3562526"/>
          </a:xfrm>
          <a:prstGeom prst="rect">
            <a:avLst/>
          </a:prstGeom>
        </p:spPr>
        <p:txBody>
          <a:bodyPr anchor="t" rtlCol="false" tIns="0" lIns="0" bIns="0" rIns="0">
            <a:spAutoFit/>
          </a:bodyPr>
          <a:lstStyle/>
          <a:p>
            <a:pPr algn="l">
              <a:lnSpc>
                <a:spcPts val="4715"/>
              </a:lnSpc>
            </a:pPr>
            <a:r>
              <a:rPr lang="en-US" sz="3368">
                <a:solidFill>
                  <a:srgbClr val="FFFFFF"/>
                </a:solidFill>
                <a:latin typeface="Poppins"/>
                <a:ea typeface="Poppins"/>
                <a:cs typeface="Poppins"/>
                <a:sym typeface="Poppins"/>
              </a:rPr>
              <a:t>Kembali ke commit tertentu</a:t>
            </a:r>
          </a:p>
          <a:p>
            <a:pPr algn="l">
              <a:lnSpc>
                <a:spcPts val="4715"/>
              </a:lnSpc>
            </a:pPr>
            <a:r>
              <a:rPr lang="en-US" sz="3368">
                <a:solidFill>
                  <a:srgbClr val="FFFFFF"/>
                </a:solidFill>
                <a:latin typeface="Poppins"/>
                <a:ea typeface="Poppins"/>
                <a:cs typeface="Poppins"/>
                <a:sym typeface="Poppins"/>
              </a:rPr>
              <a:t>git checkout &lt;commit_id&gt;</a:t>
            </a:r>
          </a:p>
          <a:p>
            <a:pPr algn="l">
              <a:lnSpc>
                <a:spcPts val="4715"/>
              </a:lnSpc>
            </a:pPr>
          </a:p>
          <a:p>
            <a:pPr algn="l">
              <a:lnSpc>
                <a:spcPts val="4715"/>
              </a:lnSpc>
            </a:pPr>
            <a:r>
              <a:rPr lang="en-US" sz="3368">
                <a:solidFill>
                  <a:srgbClr val="FFFFFF"/>
                </a:solidFill>
                <a:latin typeface="Poppins"/>
                <a:ea typeface="Poppins"/>
                <a:cs typeface="Poppins"/>
                <a:sym typeface="Poppins"/>
              </a:rPr>
              <a:t>Pulihkan commit ke branch</a:t>
            </a:r>
          </a:p>
          <a:p>
            <a:pPr algn="l">
              <a:lnSpc>
                <a:spcPts val="4715"/>
              </a:lnSpc>
            </a:pPr>
            <a:r>
              <a:rPr lang="en-US" sz="3368">
                <a:solidFill>
                  <a:srgbClr val="FFFFFF"/>
                </a:solidFill>
                <a:latin typeface="Poppins"/>
                <a:ea typeface="Poppins"/>
                <a:cs typeface="Poppins"/>
                <a:sym typeface="Poppins"/>
              </a:rPr>
              <a:t>git checkout main</a:t>
            </a:r>
          </a:p>
          <a:p>
            <a:pPr algn="l">
              <a:lnSpc>
                <a:spcPts val="4715"/>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DAGxVGiGKoI</dc:identifier>
  <dcterms:modified xsi:type="dcterms:W3CDTF">2011-08-01T06:04:30Z</dcterms:modified>
  <cp:revision>1</cp:revision>
  <dc:title>git &amp; github</dc:title>
</cp:coreProperties>
</file>